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9144000" cy="6858000"/>
  <p:embeddedFontLst>
    <p:embeddedFont>
      <p:font typeface="Roboto" panose="020B0604020202020204" charset="0"/>
      <p:regular r:id="rId13"/>
      <p:bold r:id="rId14"/>
      <p:italic r:id="rId15"/>
      <p:boldItalic r:id="rId16"/>
    </p:embeddedFont>
    <p:embeddedFont>
      <p:font typeface="Amatic SC" panose="020B0604020202020204" charset="-79"/>
      <p:regular r:id="rId17"/>
      <p:bold r:id="rId18"/>
    </p:embeddedFont>
    <p:embeddedFont>
      <p:font typeface="Calibri" panose="020F0502020204030204" pitchFamily="3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160">
          <p15:clr>
            <a:srgbClr val="A4A3A4"/>
          </p15:clr>
        </p15:guide>
        <p15:guide id="2" pos="288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6" d="100"/>
          <a:sy n="66" d="100"/>
        </p:scale>
        <p:origin x="644" y="-12"/>
      </p:cViewPr>
      <p:guideLst>
        <p:guide orient="horz" pos="2160"/>
        <p:guide pos="384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160"/>
        <p:guide pos="288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s>
</file>

<file path=ppt/media/image1.png>
</file>

<file path=ppt/media/image2.png>
</file>

<file path=ppt/media/image3.png>
</file>

<file path=ppt/media/image4.png>
</file>

<file path=ppt/media/image5.png>
</file>

<file path=ppt/media/image6.jpg>
</file>

<file path=ppt/media/image7.gif>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524300" y="514350"/>
            <a:ext cx="60963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914400" y="3257550"/>
            <a:ext cx="7315200" cy="30861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146659744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1:notes"/>
          <p:cNvSpPr txBox="1">
            <a:spLocks noGrp="1"/>
          </p:cNvSpPr>
          <p:nvPr>
            <p:ph type="body" idx="1"/>
          </p:nvPr>
        </p:nvSpPr>
        <p:spPr>
          <a:xfrm>
            <a:off x="914400" y="3257550"/>
            <a:ext cx="7315200" cy="3086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9" name="Google Shape;109;p1: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752658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5:notes"/>
          <p:cNvSpPr txBox="1">
            <a:spLocks noGrp="1"/>
          </p:cNvSpPr>
          <p:nvPr>
            <p:ph type="body" idx="1"/>
          </p:nvPr>
        </p:nvSpPr>
        <p:spPr>
          <a:xfrm>
            <a:off x="914400" y="3257550"/>
            <a:ext cx="7315200" cy="3086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1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952618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a4c858136c_0_0: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a4c858136c_0_0: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76985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a51104bc9e_3_1319: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a51104bc9e_3_1319: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91595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a51104bc9e_3_1328: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a51104bc9e_3_1328: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81440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a4c858136c_2_2: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a4c858136c_2_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708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a51104bc9e_2_0: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a51104bc9e_2_0: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85440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5: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 name="Google Shape;148;p5:notes"/>
          <p:cNvSpPr txBox="1">
            <a:spLocks noGrp="1"/>
          </p:cNvSpPr>
          <p:nvPr>
            <p:ph type="body" idx="1"/>
          </p:nvPr>
        </p:nvSpPr>
        <p:spPr>
          <a:xfrm>
            <a:off x="914400" y="3257550"/>
            <a:ext cx="7315200" cy="3086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9908825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a51104bc9e_3_1313: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a51104bc9e_3_1313: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82825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a51104bc9e_3_9: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a51104bc9e_3_9: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665441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apositiva de título" type="title">
  <p:cSld name="TITLE">
    <p:bg>
      <p:bgPr>
        <a:gradFill>
          <a:gsLst>
            <a:gs pos="0">
              <a:srgbClr val="4AAD52"/>
            </a:gs>
            <a:gs pos="100000">
              <a:srgbClr val="265B91"/>
            </a:gs>
          </a:gsLst>
          <a:lin ang="2700006" scaled="0"/>
        </a:gradFill>
        <a:effectLst/>
      </p:bgPr>
    </p:bg>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524000" y="1019493"/>
            <a:ext cx="9144000" cy="2387600"/>
          </a:xfrm>
          <a:prstGeom prst="rect">
            <a:avLst/>
          </a:prstGeom>
          <a:noFill/>
          <a:ln>
            <a:noFill/>
          </a:ln>
        </p:spPr>
        <p:txBody>
          <a:bodyPr spcFirstLastPara="1" wrap="square" lIns="91425" tIns="45700" rIns="91425" bIns="45700" anchor="b" anchorCtr="0">
            <a:noAutofit/>
          </a:bodyPr>
          <a:lstStyle>
            <a:lvl1pPr marR="0" lvl="0" algn="ctr">
              <a:lnSpc>
                <a:spcPct val="90000"/>
              </a:lnSpc>
              <a:spcBef>
                <a:spcPts val="0"/>
              </a:spcBef>
              <a:spcAft>
                <a:spcPts val="0"/>
              </a:spcAft>
              <a:buClr>
                <a:schemeClr val="lt1"/>
              </a:buClr>
              <a:buSzPts val="4400"/>
              <a:buFont typeface="Arial"/>
              <a:buNone/>
              <a:defRPr sz="440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1524000" y="372776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lt1"/>
              </a:buClr>
              <a:buSzPts val="2400"/>
              <a:buNone/>
              <a:defRPr sz="2400">
                <a:solidFill>
                  <a:schemeClr val="lt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C"/>
              <a:t>‹Nº›</a:t>
            </a:fld>
            <a:endParaRPr/>
          </a:p>
        </p:txBody>
      </p:sp>
      <p:grpSp>
        <p:nvGrpSpPr>
          <p:cNvPr id="17" name="Google Shape;17;p2"/>
          <p:cNvGrpSpPr/>
          <p:nvPr/>
        </p:nvGrpSpPr>
        <p:grpSpPr>
          <a:xfrm>
            <a:off x="526949" y="351741"/>
            <a:ext cx="11665051" cy="6593941"/>
            <a:chOff x="526949" y="264059"/>
            <a:chExt cx="11665051" cy="6593941"/>
          </a:xfrm>
        </p:grpSpPr>
        <p:pic>
          <p:nvPicPr>
            <p:cNvPr id="18" name="Google Shape;18;p2"/>
            <p:cNvPicPr preferRelativeResize="0"/>
            <p:nvPr/>
          </p:nvPicPr>
          <p:blipFill rotWithShape="1">
            <a:blip r:embed="rId2">
              <a:alphaModFix/>
            </a:blip>
            <a:srcRect/>
            <a:stretch/>
          </p:blipFill>
          <p:spPr>
            <a:xfrm>
              <a:off x="526949" y="264059"/>
              <a:ext cx="1509669" cy="1231658"/>
            </a:xfrm>
            <a:prstGeom prst="rect">
              <a:avLst/>
            </a:prstGeom>
            <a:noFill/>
            <a:ln>
              <a:noFill/>
            </a:ln>
          </p:spPr>
        </p:pic>
        <p:pic>
          <p:nvPicPr>
            <p:cNvPr id="19" name="Google Shape;19;p2"/>
            <p:cNvPicPr preferRelativeResize="0"/>
            <p:nvPr/>
          </p:nvPicPr>
          <p:blipFill rotWithShape="1">
            <a:blip r:embed="rId3">
              <a:alphaModFix/>
            </a:blip>
            <a:srcRect/>
            <a:stretch/>
          </p:blipFill>
          <p:spPr>
            <a:xfrm>
              <a:off x="10432577" y="5685905"/>
              <a:ext cx="1759423" cy="1172095"/>
            </a:xfrm>
            <a:prstGeom prst="rect">
              <a:avLst/>
            </a:prstGeom>
            <a:noFill/>
            <a:ln>
              <a:noFill/>
            </a:ln>
          </p:spPr>
        </p:pic>
        <p:cxnSp>
          <p:nvCxnSpPr>
            <p:cNvPr id="20" name="Google Shape;20;p2"/>
            <p:cNvCxnSpPr/>
            <p:nvPr/>
          </p:nvCxnSpPr>
          <p:spPr>
            <a:xfrm>
              <a:off x="1490750" y="3476025"/>
              <a:ext cx="9210501" cy="0"/>
            </a:xfrm>
            <a:prstGeom prst="straightConnector1">
              <a:avLst/>
            </a:prstGeom>
            <a:noFill/>
            <a:ln w="53975" cap="flat" cmpd="sng">
              <a:solidFill>
                <a:schemeClr val="lt1"/>
              </a:solidFill>
              <a:prstDash val="solid"/>
              <a:miter lim="800000"/>
              <a:headEnd type="none" w="sm" len="sm"/>
              <a:tailEnd type="none" w="sm" len="sm"/>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94"/>
        <p:cNvGrpSpPr/>
        <p:nvPr/>
      </p:nvGrpSpPr>
      <p:grpSpPr>
        <a:xfrm>
          <a:off x="0" y="0"/>
          <a:ext cx="0" cy="0"/>
          <a:chOff x="0" y="0"/>
          <a:chExt cx="0" cy="0"/>
        </a:xfrm>
      </p:grpSpPr>
      <p:sp>
        <p:nvSpPr>
          <p:cNvPr id="95" name="Google Shape;95;p1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6" name="Google Shape;96;p11"/>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97" name="Google Shape;97;p11"/>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98" name="Google Shape;9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9" name="Google Shape;9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C"/>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101"/>
        <p:cNvGrpSpPr/>
        <p:nvPr/>
      </p:nvGrpSpPr>
      <p:grpSpPr>
        <a:xfrm>
          <a:off x="0" y="0"/>
          <a:ext cx="0" cy="0"/>
          <a:chOff x="0" y="0"/>
          <a:chExt cx="0" cy="0"/>
        </a:xfrm>
      </p:grpSpPr>
      <p:sp>
        <p:nvSpPr>
          <p:cNvPr id="102" name="Google Shape;10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3" name="Google Shape;10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4" name="Google Shape;10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5" name="Google Shape;10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 name="Google Shape;10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C"/>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omparación">
  <p:cSld name="Comparación">
    <p:spTree>
      <p:nvGrpSpPr>
        <p:cNvPr id="1" name="Shape 21"/>
        <p:cNvGrpSpPr/>
        <p:nvPr/>
      </p:nvGrpSpPr>
      <p:grpSpPr>
        <a:xfrm>
          <a:off x="0" y="0"/>
          <a:ext cx="0" cy="0"/>
          <a:chOff x="0" y="0"/>
          <a:chExt cx="0" cy="0"/>
        </a:xfrm>
      </p:grpSpPr>
      <p:sp>
        <p:nvSpPr>
          <p:cNvPr id="22" name="Google Shape;22;p3"/>
          <p:cNvSpPr txBox="1">
            <a:spLocks noGrp="1"/>
          </p:cNvSpPr>
          <p:nvPr>
            <p:ph type="body" idx="1"/>
          </p:nvPr>
        </p:nvSpPr>
        <p:spPr>
          <a:xfrm>
            <a:off x="585414" y="1452563"/>
            <a:ext cx="10769771"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rgbClr val="265B91"/>
              </a:buClr>
              <a:buSzPts val="4000"/>
              <a:buNone/>
              <a:defRPr sz="4000" b="1">
                <a:solidFill>
                  <a:srgbClr val="265B91"/>
                </a:solidFill>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3" name="Google Shape;23;p3"/>
          <p:cNvSpPr txBox="1">
            <a:spLocks noGrp="1"/>
          </p:cNvSpPr>
          <p:nvPr>
            <p:ph type="body" idx="2"/>
          </p:nvPr>
        </p:nvSpPr>
        <p:spPr>
          <a:xfrm>
            <a:off x="598516" y="3200401"/>
            <a:ext cx="10740044" cy="298926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3"/>
          <p:cNvSpPr txBox="1">
            <a:spLocks noGrp="1"/>
          </p:cNvSpPr>
          <p:nvPr>
            <p:ph type="body" idx="3"/>
          </p:nvPr>
        </p:nvSpPr>
        <p:spPr>
          <a:xfrm>
            <a:off x="598515" y="2435543"/>
            <a:ext cx="10756669" cy="513397"/>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rgbClr val="4AAD52"/>
              </a:buClr>
              <a:buSzPts val="1800"/>
              <a:buNone/>
              <a:defRPr sz="1800" b="1">
                <a:solidFill>
                  <a:srgbClr val="4AAD52"/>
                </a:solidFill>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5" name="Google Shape;25;p3"/>
          <p:cNvSpPr txBox="1">
            <a:spLocks noGrp="1"/>
          </p:cNvSpPr>
          <p:nvPr>
            <p:ph type="dt" idx="10"/>
          </p:nvPr>
        </p:nvSpPr>
        <p:spPr>
          <a:xfrm>
            <a:off x="598516" y="6297526"/>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3"/>
          <p:cNvSpPr txBox="1">
            <a:spLocks noGrp="1"/>
          </p:cNvSpPr>
          <p:nvPr>
            <p:ph type="ftr" idx="11"/>
          </p:nvPr>
        </p:nvSpPr>
        <p:spPr>
          <a:xfrm>
            <a:off x="4038600" y="627634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3"/>
          <p:cNvSpPr txBox="1">
            <a:spLocks noGrp="1"/>
          </p:cNvSpPr>
          <p:nvPr>
            <p:ph type="sldNum" idx="12"/>
          </p:nvPr>
        </p:nvSpPr>
        <p:spPr>
          <a:xfrm>
            <a:off x="8610600" y="628777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C"/>
              <a:t>‹Nº›</a:t>
            </a:fld>
            <a:endParaRPr/>
          </a:p>
        </p:txBody>
      </p:sp>
      <p:grpSp>
        <p:nvGrpSpPr>
          <p:cNvPr id="28" name="Google Shape;28;p3"/>
          <p:cNvGrpSpPr/>
          <p:nvPr/>
        </p:nvGrpSpPr>
        <p:grpSpPr>
          <a:xfrm>
            <a:off x="0" y="-3759"/>
            <a:ext cx="12192000" cy="1088967"/>
            <a:chOff x="0" y="-1"/>
            <a:chExt cx="12192000" cy="1088967"/>
          </a:xfrm>
        </p:grpSpPr>
        <p:sp>
          <p:nvSpPr>
            <p:cNvPr id="29" name="Google Shape;29;p3"/>
            <p:cNvSpPr/>
            <p:nvPr/>
          </p:nvSpPr>
          <p:spPr>
            <a:xfrm>
              <a:off x="0" y="-1"/>
              <a:ext cx="12192000" cy="1088967"/>
            </a:xfrm>
            <a:prstGeom prst="rect">
              <a:avLst/>
            </a:prstGeom>
            <a:gradFill>
              <a:gsLst>
                <a:gs pos="0">
                  <a:srgbClr val="4AAD52"/>
                </a:gs>
                <a:gs pos="100000">
                  <a:srgbClr val="265B91"/>
                </a:gs>
              </a:gsLst>
              <a:lin ang="27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30" name="Google Shape;30;p3"/>
            <p:cNvPicPr preferRelativeResize="0"/>
            <p:nvPr/>
          </p:nvPicPr>
          <p:blipFill rotWithShape="1">
            <a:blip r:embed="rId2">
              <a:alphaModFix/>
            </a:blip>
            <a:srcRect/>
            <a:stretch/>
          </p:blipFill>
          <p:spPr>
            <a:xfrm>
              <a:off x="452135" y="155993"/>
              <a:ext cx="952358" cy="776978"/>
            </a:xfrm>
            <a:prstGeom prst="rect">
              <a:avLst/>
            </a:prstGeom>
            <a:noFill/>
            <a:ln>
              <a:noFill/>
            </a:ln>
          </p:spPr>
        </p:pic>
        <p:pic>
          <p:nvPicPr>
            <p:cNvPr id="31" name="Google Shape;31;p3"/>
            <p:cNvPicPr preferRelativeResize="0"/>
            <p:nvPr/>
          </p:nvPicPr>
          <p:blipFill rotWithShape="1">
            <a:blip r:embed="rId3">
              <a:alphaModFix/>
            </a:blip>
            <a:srcRect/>
            <a:stretch/>
          </p:blipFill>
          <p:spPr>
            <a:xfrm>
              <a:off x="11044727" y="162336"/>
              <a:ext cx="1147273" cy="764292"/>
            </a:xfrm>
            <a:prstGeom prst="rect">
              <a:avLst/>
            </a:prstGeom>
            <a:noFill/>
            <a:ln>
              <a:noFill/>
            </a:ln>
          </p:spPr>
        </p:pic>
      </p:grpSp>
      <p:sp>
        <p:nvSpPr>
          <p:cNvPr id="32" name="Google Shape;32;p3"/>
          <p:cNvSpPr txBox="1">
            <a:spLocks noGrp="1"/>
          </p:cNvSpPr>
          <p:nvPr>
            <p:ph type="title"/>
          </p:nvPr>
        </p:nvSpPr>
        <p:spPr>
          <a:xfrm>
            <a:off x="1783080" y="95085"/>
            <a:ext cx="8446770" cy="819315"/>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1800"/>
              <a:buFont typeface="Arial"/>
              <a:buNone/>
              <a:defRPr sz="1800" b="1">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3"/>
          <p:cNvSpPr/>
          <p:nvPr/>
        </p:nvSpPr>
        <p:spPr>
          <a:xfrm>
            <a:off x="0" y="6708371"/>
            <a:ext cx="12192000" cy="299258"/>
          </a:xfrm>
          <a:prstGeom prst="rect">
            <a:avLst/>
          </a:prstGeom>
          <a:gradFill>
            <a:gsLst>
              <a:gs pos="0">
                <a:srgbClr val="4AAD52"/>
              </a:gs>
              <a:gs pos="100000">
                <a:srgbClr val="265B91"/>
              </a:gs>
            </a:gsLst>
            <a:lin ang="2700000" scaled="0"/>
          </a:gradFill>
          <a:ln w="12700" cap="flat" cmpd="sng">
            <a:solidFill>
              <a:srgbClr val="256C8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cxnSp>
        <p:nvCxnSpPr>
          <p:cNvPr id="34" name="Google Shape;34;p3"/>
          <p:cNvCxnSpPr/>
          <p:nvPr/>
        </p:nvCxnSpPr>
        <p:spPr>
          <a:xfrm>
            <a:off x="598516" y="2337181"/>
            <a:ext cx="10756669" cy="0"/>
          </a:xfrm>
          <a:prstGeom prst="straightConnector1">
            <a:avLst/>
          </a:prstGeom>
          <a:noFill/>
          <a:ln w="53975" cap="flat" cmpd="sng">
            <a:solidFill>
              <a:srgbClr val="4AAD52"/>
            </a:solidFill>
            <a:prstDash val="solid"/>
            <a:miter lim="800000"/>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olo el título">
  <p:cSld name="Solo el título">
    <p:spTree>
      <p:nvGrpSpPr>
        <p:cNvPr id="1" name="Shape 35"/>
        <p:cNvGrpSpPr/>
        <p:nvPr/>
      </p:nvGrpSpPr>
      <p:grpSpPr>
        <a:xfrm>
          <a:off x="0" y="0"/>
          <a:ext cx="0" cy="0"/>
          <a:chOff x="0" y="0"/>
          <a:chExt cx="0" cy="0"/>
        </a:xfrm>
      </p:grpSpPr>
      <p:sp>
        <p:nvSpPr>
          <p:cNvPr id="36" name="Google Shape;36;p4"/>
          <p:cNvSpPr txBox="1">
            <a:spLocks noGrp="1"/>
          </p:cNvSpPr>
          <p:nvPr>
            <p:ph type="title"/>
          </p:nvPr>
        </p:nvSpPr>
        <p:spPr>
          <a:xfrm>
            <a:off x="600725" y="1268095"/>
            <a:ext cx="1075446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265B91"/>
              </a:buClr>
              <a:buSzPts val="4000"/>
              <a:buFont typeface="Arial"/>
              <a:buNone/>
              <a:defRPr sz="4000" b="1">
                <a:solidFill>
                  <a:srgbClr val="265B9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C"/>
              <a:t>‹Nº›</a:t>
            </a:fld>
            <a:endParaRPr/>
          </a:p>
        </p:txBody>
      </p:sp>
      <p:grpSp>
        <p:nvGrpSpPr>
          <p:cNvPr id="40" name="Google Shape;40;p4"/>
          <p:cNvGrpSpPr/>
          <p:nvPr/>
        </p:nvGrpSpPr>
        <p:grpSpPr>
          <a:xfrm>
            <a:off x="0" y="-3759"/>
            <a:ext cx="12192000" cy="1088967"/>
            <a:chOff x="0" y="-1"/>
            <a:chExt cx="12192000" cy="1088967"/>
          </a:xfrm>
        </p:grpSpPr>
        <p:sp>
          <p:nvSpPr>
            <p:cNvPr id="41" name="Google Shape;41;p4"/>
            <p:cNvSpPr/>
            <p:nvPr/>
          </p:nvSpPr>
          <p:spPr>
            <a:xfrm>
              <a:off x="0" y="-1"/>
              <a:ext cx="12192000" cy="1088967"/>
            </a:xfrm>
            <a:prstGeom prst="rect">
              <a:avLst/>
            </a:prstGeom>
            <a:gradFill>
              <a:gsLst>
                <a:gs pos="0">
                  <a:srgbClr val="4AAD52"/>
                </a:gs>
                <a:gs pos="100000">
                  <a:srgbClr val="265B91"/>
                </a:gs>
              </a:gsLst>
              <a:lin ang="27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42" name="Google Shape;42;p4"/>
            <p:cNvPicPr preferRelativeResize="0"/>
            <p:nvPr/>
          </p:nvPicPr>
          <p:blipFill rotWithShape="1">
            <a:blip r:embed="rId2">
              <a:alphaModFix/>
            </a:blip>
            <a:srcRect/>
            <a:stretch/>
          </p:blipFill>
          <p:spPr>
            <a:xfrm>
              <a:off x="452135" y="155993"/>
              <a:ext cx="952358" cy="776978"/>
            </a:xfrm>
            <a:prstGeom prst="rect">
              <a:avLst/>
            </a:prstGeom>
            <a:noFill/>
            <a:ln>
              <a:noFill/>
            </a:ln>
          </p:spPr>
        </p:pic>
        <p:pic>
          <p:nvPicPr>
            <p:cNvPr id="43" name="Google Shape;43;p4"/>
            <p:cNvPicPr preferRelativeResize="0"/>
            <p:nvPr/>
          </p:nvPicPr>
          <p:blipFill rotWithShape="1">
            <a:blip r:embed="rId3">
              <a:alphaModFix/>
            </a:blip>
            <a:srcRect/>
            <a:stretch/>
          </p:blipFill>
          <p:spPr>
            <a:xfrm>
              <a:off x="11044727" y="162336"/>
              <a:ext cx="1147273" cy="764292"/>
            </a:xfrm>
            <a:prstGeom prst="rect">
              <a:avLst/>
            </a:prstGeom>
            <a:noFill/>
            <a:ln>
              <a:noFill/>
            </a:ln>
          </p:spPr>
        </p:pic>
      </p:grpSp>
      <p:sp>
        <p:nvSpPr>
          <p:cNvPr id="44" name="Google Shape;44;p4"/>
          <p:cNvSpPr txBox="1"/>
          <p:nvPr/>
        </p:nvSpPr>
        <p:spPr>
          <a:xfrm>
            <a:off x="2261062" y="268376"/>
            <a:ext cx="7789025" cy="369332"/>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s-EC" sz="1800" b="1" i="0" u="none" strike="noStrike" cap="none">
                <a:solidFill>
                  <a:schemeClr val="lt1"/>
                </a:solidFill>
                <a:latin typeface="Arial"/>
                <a:ea typeface="Arial"/>
                <a:cs typeface="Arial"/>
                <a:sym typeface="Arial"/>
              </a:rPr>
              <a:t>GESTIÓN DE LA INNOVACIÓN</a:t>
            </a:r>
            <a:endParaRPr sz="1800" b="1" i="0" u="none" strike="noStrike" cap="none">
              <a:solidFill>
                <a:schemeClr val="lt1"/>
              </a:solidFill>
              <a:latin typeface="Arial"/>
              <a:ea typeface="Arial"/>
              <a:cs typeface="Arial"/>
              <a:sym typeface="Arial"/>
            </a:endParaRPr>
          </a:p>
        </p:txBody>
      </p:sp>
      <p:cxnSp>
        <p:nvCxnSpPr>
          <p:cNvPr id="45" name="Google Shape;45;p4"/>
          <p:cNvCxnSpPr/>
          <p:nvPr/>
        </p:nvCxnSpPr>
        <p:spPr>
          <a:xfrm>
            <a:off x="598516" y="2337181"/>
            <a:ext cx="10756669" cy="0"/>
          </a:xfrm>
          <a:prstGeom prst="straightConnector1">
            <a:avLst/>
          </a:prstGeom>
          <a:noFill/>
          <a:ln w="53975" cap="flat" cmpd="sng">
            <a:solidFill>
              <a:srgbClr val="4AAD52"/>
            </a:solidFill>
            <a:prstDash val="solid"/>
            <a:miter lim="800000"/>
            <a:headEnd type="none" w="sm" len="sm"/>
            <a:tailEnd type="none" w="sm" len="sm"/>
          </a:ln>
        </p:spPr>
      </p:cxnSp>
      <p:sp>
        <p:nvSpPr>
          <p:cNvPr id="46" name="Google Shape;46;p4"/>
          <p:cNvSpPr txBox="1">
            <a:spLocks noGrp="1"/>
          </p:cNvSpPr>
          <p:nvPr>
            <p:ph type="body" idx="1"/>
          </p:nvPr>
        </p:nvSpPr>
        <p:spPr>
          <a:xfrm>
            <a:off x="598515" y="2740025"/>
            <a:ext cx="10756669" cy="331787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47"/>
        <p:cNvGrpSpPr/>
        <p:nvPr/>
      </p:nvGrpSpPr>
      <p:grpSpPr>
        <a:xfrm>
          <a:off x="0" y="0"/>
          <a:ext cx="0" cy="0"/>
          <a:chOff x="0" y="0"/>
          <a:chExt cx="0" cy="0"/>
        </a:xfrm>
      </p:grpSpPr>
      <p:sp>
        <p:nvSpPr>
          <p:cNvPr id="48" name="Google Shape;48;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5"/>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C"/>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bg>
      <p:bgPr>
        <a:gradFill>
          <a:gsLst>
            <a:gs pos="0">
              <a:srgbClr val="4AAD52"/>
            </a:gs>
            <a:gs pos="100000">
              <a:srgbClr val="265B91"/>
            </a:gs>
          </a:gsLst>
          <a:lin ang="2700006" scaled="0"/>
        </a:gradFill>
        <a:effectLst/>
      </p:bgPr>
    </p:bg>
    <p:spTree>
      <p:nvGrpSpPr>
        <p:cNvPr id="1" name="Shape 53"/>
        <p:cNvGrpSpPr/>
        <p:nvPr/>
      </p:nvGrpSpPr>
      <p:grpSpPr>
        <a:xfrm>
          <a:off x="0" y="0"/>
          <a:ext cx="0" cy="0"/>
          <a:chOff x="0" y="0"/>
          <a:chExt cx="0" cy="0"/>
        </a:xfrm>
      </p:grpSpPr>
      <p:sp>
        <p:nvSpPr>
          <p:cNvPr id="54" name="Google Shape;54;p6"/>
          <p:cNvSpPr txBox="1">
            <a:spLocks noGrp="1"/>
          </p:cNvSpPr>
          <p:nvPr>
            <p:ph type="title"/>
          </p:nvPr>
        </p:nvSpPr>
        <p:spPr>
          <a:xfrm>
            <a:off x="838200" y="576263"/>
            <a:ext cx="10515600" cy="210978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6"/>
          <p:cNvSpPr txBox="1">
            <a:spLocks noGrp="1"/>
          </p:cNvSpPr>
          <p:nvPr>
            <p:ph type="body" idx="1"/>
          </p:nvPr>
        </p:nvSpPr>
        <p:spPr>
          <a:xfrm>
            <a:off x="854710" y="425799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56" name="Google Shape;56;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C"/>
              <a:t>‹Nº›</a:t>
            </a:fld>
            <a:endParaRPr/>
          </a:p>
        </p:txBody>
      </p:sp>
      <p:grpSp>
        <p:nvGrpSpPr>
          <p:cNvPr id="59" name="Google Shape;59;p6"/>
          <p:cNvGrpSpPr/>
          <p:nvPr/>
        </p:nvGrpSpPr>
        <p:grpSpPr>
          <a:xfrm>
            <a:off x="2223893" y="2813171"/>
            <a:ext cx="7819215" cy="1231658"/>
            <a:chOff x="2223893" y="2813171"/>
            <a:chExt cx="7819215" cy="1231658"/>
          </a:xfrm>
        </p:grpSpPr>
        <p:pic>
          <p:nvPicPr>
            <p:cNvPr id="60" name="Google Shape;60;p6"/>
            <p:cNvPicPr preferRelativeResize="0"/>
            <p:nvPr/>
          </p:nvPicPr>
          <p:blipFill rotWithShape="1">
            <a:blip r:embed="rId2">
              <a:alphaModFix/>
            </a:blip>
            <a:srcRect/>
            <a:stretch/>
          </p:blipFill>
          <p:spPr>
            <a:xfrm>
              <a:off x="2223893" y="2813171"/>
              <a:ext cx="1509669" cy="1231658"/>
            </a:xfrm>
            <a:prstGeom prst="rect">
              <a:avLst/>
            </a:prstGeom>
            <a:noFill/>
            <a:ln>
              <a:noFill/>
            </a:ln>
          </p:spPr>
        </p:pic>
        <p:pic>
          <p:nvPicPr>
            <p:cNvPr id="61" name="Google Shape;61;p6"/>
            <p:cNvPicPr preferRelativeResize="0"/>
            <p:nvPr/>
          </p:nvPicPr>
          <p:blipFill rotWithShape="1">
            <a:blip r:embed="rId3">
              <a:alphaModFix/>
            </a:blip>
            <a:srcRect/>
            <a:stretch/>
          </p:blipFill>
          <p:spPr>
            <a:xfrm>
              <a:off x="8283685" y="2842953"/>
              <a:ext cx="1759423" cy="1172095"/>
            </a:xfrm>
            <a:prstGeom prst="rect">
              <a:avLst/>
            </a:prstGeom>
            <a:noFill/>
            <a:ln>
              <a:noFill/>
            </a:ln>
          </p:spPr>
        </p:pic>
        <p:sp>
          <p:nvSpPr>
            <p:cNvPr id="62" name="Google Shape;62;p6"/>
            <p:cNvSpPr txBox="1"/>
            <p:nvPr/>
          </p:nvSpPr>
          <p:spPr>
            <a:xfrm>
              <a:off x="4374547" y="3044280"/>
              <a:ext cx="3442906" cy="769441"/>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4400"/>
                <a:buFont typeface="Arial"/>
                <a:buNone/>
              </a:pPr>
              <a:r>
                <a:rPr lang="es-EC" sz="4400" b="1" i="0" u="none" strike="noStrike" cap="none">
                  <a:solidFill>
                    <a:schemeClr val="lt1"/>
                  </a:solidFill>
                  <a:latin typeface="Arial"/>
                  <a:ea typeface="Arial"/>
                  <a:cs typeface="Arial"/>
                  <a:sym typeface="Arial"/>
                </a:rPr>
                <a:t>¡GRACIAS!</a:t>
              </a:r>
              <a:endParaRPr sz="4400" b="1" i="0" u="none" strike="noStrike" cap="none">
                <a:solidFill>
                  <a:schemeClr val="lt1"/>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63"/>
        <p:cNvGrpSpPr/>
        <p:nvPr/>
      </p:nvGrpSpPr>
      <p:grpSpPr>
        <a:xfrm>
          <a:off x="0" y="0"/>
          <a:ext cx="0" cy="0"/>
          <a:chOff x="0" y="0"/>
          <a:chExt cx="0" cy="0"/>
        </a:xfrm>
      </p:grpSpPr>
      <p:sp>
        <p:nvSpPr>
          <p:cNvPr id="64" name="Google Shape;6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C"/>
              <a:t>‹Nº›</a:t>
            </a:fld>
            <a:endParaRPr/>
          </a:p>
        </p:txBody>
      </p:sp>
      <p:pic>
        <p:nvPicPr>
          <p:cNvPr id="67" name="Google Shape;67;p7"/>
          <p:cNvPicPr preferRelativeResize="0"/>
          <p:nvPr/>
        </p:nvPicPr>
        <p:blipFill rotWithShape="1">
          <a:blip r:embed="rId2">
            <a:alphaModFix/>
          </a:blip>
          <a:srcRect/>
          <a:stretch/>
        </p:blipFill>
        <p:spPr>
          <a:xfrm>
            <a:off x="2552531" y="2199788"/>
            <a:ext cx="7086939" cy="2458424"/>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Comparación">
  <p:cSld name="1_Comparación">
    <p:spTree>
      <p:nvGrpSpPr>
        <p:cNvPr id="1" name="Shape 68"/>
        <p:cNvGrpSpPr/>
        <p:nvPr/>
      </p:nvGrpSpPr>
      <p:grpSpPr>
        <a:xfrm>
          <a:off x="0" y="0"/>
          <a:ext cx="0" cy="0"/>
          <a:chOff x="0" y="0"/>
          <a:chExt cx="0" cy="0"/>
        </a:xfrm>
      </p:grpSpPr>
      <p:sp>
        <p:nvSpPr>
          <p:cNvPr id="69" name="Google Shape;69;p8"/>
          <p:cNvSpPr txBox="1">
            <a:spLocks noGrp="1"/>
          </p:cNvSpPr>
          <p:nvPr>
            <p:ph type="body" idx="1"/>
          </p:nvPr>
        </p:nvSpPr>
        <p:spPr>
          <a:xfrm>
            <a:off x="928314" y="124682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70" name="Google Shape;70;p8"/>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8"/>
          <p:cNvSpPr txBox="1">
            <a:spLocks noGrp="1"/>
          </p:cNvSpPr>
          <p:nvPr>
            <p:ph type="body" idx="3"/>
          </p:nvPr>
        </p:nvSpPr>
        <p:spPr>
          <a:xfrm>
            <a:off x="6229350" y="249364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2" name="Google Shape;72;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C"/>
              <a:t>‹Nº›</a:t>
            </a:fld>
            <a:endParaRPr/>
          </a:p>
        </p:txBody>
      </p:sp>
      <p:grpSp>
        <p:nvGrpSpPr>
          <p:cNvPr id="75" name="Google Shape;75;p8"/>
          <p:cNvGrpSpPr/>
          <p:nvPr/>
        </p:nvGrpSpPr>
        <p:grpSpPr>
          <a:xfrm>
            <a:off x="0" y="-3759"/>
            <a:ext cx="12192000" cy="1088967"/>
            <a:chOff x="0" y="-1"/>
            <a:chExt cx="12192000" cy="1088967"/>
          </a:xfrm>
        </p:grpSpPr>
        <p:sp>
          <p:nvSpPr>
            <p:cNvPr id="76" name="Google Shape;76;p8"/>
            <p:cNvSpPr/>
            <p:nvPr/>
          </p:nvSpPr>
          <p:spPr>
            <a:xfrm>
              <a:off x="0" y="-1"/>
              <a:ext cx="12192000" cy="1088967"/>
            </a:xfrm>
            <a:prstGeom prst="rect">
              <a:avLst/>
            </a:prstGeom>
            <a:gradFill>
              <a:gsLst>
                <a:gs pos="0">
                  <a:srgbClr val="4AAD52"/>
                </a:gs>
                <a:gs pos="100000">
                  <a:srgbClr val="265B91"/>
                </a:gs>
              </a:gsLst>
              <a:lin ang="27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77" name="Google Shape;77;p8"/>
            <p:cNvPicPr preferRelativeResize="0"/>
            <p:nvPr/>
          </p:nvPicPr>
          <p:blipFill rotWithShape="1">
            <a:blip r:embed="rId2">
              <a:alphaModFix/>
            </a:blip>
            <a:srcRect/>
            <a:stretch/>
          </p:blipFill>
          <p:spPr>
            <a:xfrm>
              <a:off x="452135" y="155993"/>
              <a:ext cx="952358" cy="776978"/>
            </a:xfrm>
            <a:prstGeom prst="rect">
              <a:avLst/>
            </a:prstGeom>
            <a:noFill/>
            <a:ln>
              <a:noFill/>
            </a:ln>
          </p:spPr>
        </p:pic>
        <p:pic>
          <p:nvPicPr>
            <p:cNvPr id="78" name="Google Shape;78;p8"/>
            <p:cNvPicPr preferRelativeResize="0"/>
            <p:nvPr/>
          </p:nvPicPr>
          <p:blipFill rotWithShape="1">
            <a:blip r:embed="rId3">
              <a:alphaModFix/>
            </a:blip>
            <a:srcRect/>
            <a:stretch/>
          </p:blipFill>
          <p:spPr>
            <a:xfrm>
              <a:off x="11044727" y="162336"/>
              <a:ext cx="1147273" cy="764292"/>
            </a:xfrm>
            <a:prstGeom prst="rect">
              <a:avLst/>
            </a:prstGeom>
            <a:noFill/>
            <a:ln>
              <a:noFill/>
            </a:ln>
          </p:spPr>
        </p:pic>
      </p:grpSp>
      <p:sp>
        <p:nvSpPr>
          <p:cNvPr id="79" name="Google Shape;79;p8"/>
          <p:cNvSpPr txBox="1">
            <a:spLocks noGrp="1"/>
          </p:cNvSpPr>
          <p:nvPr>
            <p:ph type="title"/>
          </p:nvPr>
        </p:nvSpPr>
        <p:spPr>
          <a:xfrm>
            <a:off x="1783080" y="95085"/>
            <a:ext cx="8446770" cy="819315"/>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lt1"/>
              </a:buClr>
              <a:buSzPts val="1800"/>
              <a:buFont typeface="Arial"/>
              <a:buNone/>
              <a:defRPr sz="1800" b="1">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80"/>
        <p:cNvGrpSpPr/>
        <p:nvPr/>
      </p:nvGrpSpPr>
      <p:grpSpPr>
        <a:xfrm>
          <a:off x="0" y="0"/>
          <a:ext cx="0" cy="0"/>
          <a:chOff x="0" y="0"/>
          <a:chExt cx="0" cy="0"/>
        </a:xfrm>
      </p:grpSpPr>
      <p:sp>
        <p:nvSpPr>
          <p:cNvPr id="81" name="Google Shape;81;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9"/>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3" name="Google Shape;83;p9"/>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C"/>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87"/>
        <p:cNvGrpSpPr/>
        <p:nvPr/>
      </p:nvGrpSpPr>
      <p:grpSpPr>
        <a:xfrm>
          <a:off x="0" y="0"/>
          <a:ext cx="0" cy="0"/>
          <a:chOff x="0" y="0"/>
          <a:chExt cx="0" cy="0"/>
        </a:xfrm>
      </p:grpSpPr>
      <p:sp>
        <p:nvSpPr>
          <p:cNvPr id="88" name="Google Shape;88;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10"/>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90" name="Google Shape;90;p10"/>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91" name="Google Shape;91;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C"/>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C"/>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hyperlink" Target="https://blogs.solidq.com/?p=12561"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7.gif"/></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3"/>
          <p:cNvSpPr txBox="1">
            <a:spLocks noGrp="1"/>
          </p:cNvSpPr>
          <p:nvPr>
            <p:ph type="ctrTitle"/>
          </p:nvPr>
        </p:nvSpPr>
        <p:spPr>
          <a:xfrm>
            <a:off x="1524000" y="1019493"/>
            <a:ext cx="9144000" cy="2387600"/>
          </a:xfrm>
          <a:prstGeom prst="rect">
            <a:avLst/>
          </a:prstGeom>
          <a:noFill/>
          <a:ln>
            <a:noFill/>
          </a:ln>
        </p:spPr>
        <p:txBody>
          <a:bodyPr spcFirstLastPara="1" wrap="square" lIns="91425" tIns="45700" rIns="91425" bIns="45700" anchor="b" anchorCtr="0">
            <a:noAutofit/>
          </a:bodyPr>
          <a:lstStyle/>
          <a:p>
            <a:pPr marL="914400" lvl="0" indent="0" algn="ctr" rtl="0">
              <a:lnSpc>
                <a:spcPct val="115000"/>
              </a:lnSpc>
              <a:spcBef>
                <a:spcPts val="1200"/>
              </a:spcBef>
              <a:spcAft>
                <a:spcPts val="0"/>
              </a:spcAft>
              <a:buClr>
                <a:schemeClr val="dk1"/>
              </a:buClr>
              <a:buSzPts val="1100"/>
              <a:buFont typeface="Arial"/>
              <a:buNone/>
            </a:pPr>
            <a:endParaRPr sz="1170" b="1">
              <a:solidFill>
                <a:schemeClr val="dk1"/>
              </a:solidFill>
            </a:endParaRPr>
          </a:p>
          <a:p>
            <a:pPr marL="0" marR="0" lvl="0" indent="0" algn="ctr" rtl="0">
              <a:lnSpc>
                <a:spcPct val="90000"/>
              </a:lnSpc>
              <a:spcBef>
                <a:spcPts val="1200"/>
              </a:spcBef>
              <a:spcAft>
                <a:spcPts val="0"/>
              </a:spcAft>
              <a:buClr>
                <a:schemeClr val="lt1"/>
              </a:buClr>
              <a:buSzPts val="4400"/>
              <a:buFont typeface="Arial"/>
              <a:buNone/>
            </a:pPr>
            <a:r>
              <a:rPr lang="es-EC" sz="4230" b="1">
                <a:latin typeface="Calibri"/>
                <a:ea typeface="Calibri"/>
                <a:cs typeface="Calibri"/>
                <a:sym typeface="Calibri"/>
              </a:rPr>
              <a:t>UNIVERSIDAD UTE </a:t>
            </a:r>
            <a:endParaRPr sz="4230" b="1">
              <a:latin typeface="Calibri"/>
              <a:ea typeface="Calibri"/>
              <a:cs typeface="Calibri"/>
              <a:sym typeface="Calibri"/>
            </a:endParaRPr>
          </a:p>
          <a:p>
            <a:pPr marL="0" marR="0" lvl="0" indent="0" algn="ctr" rtl="0">
              <a:lnSpc>
                <a:spcPct val="90000"/>
              </a:lnSpc>
              <a:spcBef>
                <a:spcPts val="0"/>
              </a:spcBef>
              <a:spcAft>
                <a:spcPts val="0"/>
              </a:spcAft>
              <a:buClr>
                <a:schemeClr val="lt1"/>
              </a:buClr>
              <a:buSzPts val="4400"/>
              <a:buFont typeface="Arial"/>
              <a:buNone/>
            </a:pPr>
            <a:endParaRPr sz="4230" b="1">
              <a:latin typeface="Calibri"/>
              <a:ea typeface="Calibri"/>
              <a:cs typeface="Calibri"/>
              <a:sym typeface="Calibri"/>
            </a:endParaRPr>
          </a:p>
          <a:p>
            <a:pPr marL="0" marR="0" lvl="0" indent="0" algn="ctr" rtl="0">
              <a:lnSpc>
                <a:spcPct val="90000"/>
              </a:lnSpc>
              <a:spcBef>
                <a:spcPts val="0"/>
              </a:spcBef>
              <a:spcAft>
                <a:spcPts val="0"/>
              </a:spcAft>
              <a:buClr>
                <a:schemeClr val="lt1"/>
              </a:buClr>
              <a:buSzPts val="4400"/>
              <a:buFont typeface="Arial"/>
              <a:buNone/>
            </a:pPr>
            <a:r>
              <a:rPr lang="es-EC" sz="4230" b="1">
                <a:latin typeface="Calibri"/>
                <a:ea typeface="Calibri"/>
                <a:cs typeface="Calibri"/>
                <a:sym typeface="Calibri"/>
              </a:rPr>
              <a:t>APLICACIONES DISTRIBUIDAS</a:t>
            </a:r>
            <a:endParaRPr sz="4500" b="1">
              <a:solidFill>
                <a:srgbClr val="FFFFFF"/>
              </a:solidFill>
              <a:latin typeface="Calibri"/>
              <a:ea typeface="Calibri"/>
              <a:cs typeface="Calibri"/>
              <a:sym typeface="Calibri"/>
            </a:endParaRPr>
          </a:p>
        </p:txBody>
      </p:sp>
      <p:sp>
        <p:nvSpPr>
          <p:cNvPr id="112" name="Google Shape;112;p13"/>
          <p:cNvSpPr txBox="1">
            <a:spLocks noGrp="1"/>
          </p:cNvSpPr>
          <p:nvPr>
            <p:ph type="subTitle" idx="1"/>
          </p:nvPr>
        </p:nvSpPr>
        <p:spPr>
          <a:xfrm>
            <a:off x="1524000" y="3727778"/>
            <a:ext cx="9144000" cy="238770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lt1"/>
              </a:buClr>
              <a:buSzPts val="2400"/>
              <a:buNone/>
            </a:pPr>
            <a:endParaRPr/>
          </a:p>
          <a:p>
            <a:pPr marL="0" lvl="0" indent="0" algn="ctr" rtl="0">
              <a:lnSpc>
                <a:spcPct val="90000"/>
              </a:lnSpc>
              <a:spcBef>
                <a:spcPts val="0"/>
              </a:spcBef>
              <a:spcAft>
                <a:spcPts val="0"/>
              </a:spcAft>
              <a:buClr>
                <a:schemeClr val="lt1"/>
              </a:buClr>
              <a:buSzPts val="2400"/>
              <a:buNone/>
            </a:pPr>
            <a:r>
              <a:rPr lang="es-EC" b="1"/>
              <a:t>TEMA: </a:t>
            </a:r>
            <a:r>
              <a:rPr lang="es-EC" sz="2500">
                <a:solidFill>
                  <a:srgbClr val="FFFFFF"/>
                </a:solidFill>
              </a:rPr>
              <a:t>MAPREDUCE</a:t>
            </a:r>
            <a:endParaRPr sz="2500">
              <a:solidFill>
                <a:srgbClr val="FFFFFF"/>
              </a:solidFill>
            </a:endParaRPr>
          </a:p>
          <a:p>
            <a:pPr marL="0" lvl="0" indent="0" algn="ctr" rtl="0">
              <a:lnSpc>
                <a:spcPct val="90000"/>
              </a:lnSpc>
              <a:spcBef>
                <a:spcPts val="0"/>
              </a:spcBef>
              <a:spcAft>
                <a:spcPts val="0"/>
              </a:spcAft>
              <a:buClr>
                <a:schemeClr val="lt1"/>
              </a:buClr>
              <a:buSzPts val="2400"/>
              <a:buNone/>
            </a:pPr>
            <a:endParaRPr sz="2500">
              <a:solidFill>
                <a:srgbClr val="FFFFFF"/>
              </a:solidFill>
            </a:endParaRPr>
          </a:p>
          <a:p>
            <a:pPr marL="0" lvl="0" indent="0" algn="ctr" rtl="0">
              <a:lnSpc>
                <a:spcPct val="90000"/>
              </a:lnSpc>
              <a:spcBef>
                <a:spcPts val="0"/>
              </a:spcBef>
              <a:spcAft>
                <a:spcPts val="0"/>
              </a:spcAft>
              <a:buClr>
                <a:schemeClr val="lt1"/>
              </a:buClr>
              <a:buSzPts val="2400"/>
              <a:buNone/>
            </a:pPr>
            <a:r>
              <a:rPr lang="es-EC" b="1">
                <a:solidFill>
                  <a:srgbClr val="FFFFFF"/>
                </a:solidFill>
              </a:rPr>
              <a:t>ELABORADO POR:</a:t>
            </a:r>
            <a:endParaRPr b="1">
              <a:solidFill>
                <a:srgbClr val="FFFFFF"/>
              </a:solidFill>
            </a:endParaRPr>
          </a:p>
          <a:p>
            <a:pPr marL="0" lvl="0" indent="0" algn="ctr" rtl="0">
              <a:lnSpc>
                <a:spcPct val="90000"/>
              </a:lnSpc>
              <a:spcBef>
                <a:spcPts val="0"/>
              </a:spcBef>
              <a:spcAft>
                <a:spcPts val="0"/>
              </a:spcAft>
              <a:buClr>
                <a:schemeClr val="lt1"/>
              </a:buClr>
              <a:buSzPts val="2400"/>
              <a:buNone/>
            </a:pPr>
            <a:r>
              <a:rPr lang="es-EC" sz="2500">
                <a:solidFill>
                  <a:srgbClr val="FFFFFF"/>
                </a:solidFill>
              </a:rPr>
              <a:t>Steve Cabezas</a:t>
            </a:r>
            <a:endParaRPr sz="2500">
              <a:solidFill>
                <a:srgbClr val="FFFFFF"/>
              </a:solidFill>
            </a:endParaRPr>
          </a:p>
          <a:p>
            <a:pPr marL="0" lvl="0" indent="0" algn="ctr" rtl="0">
              <a:lnSpc>
                <a:spcPct val="90000"/>
              </a:lnSpc>
              <a:spcBef>
                <a:spcPts val="0"/>
              </a:spcBef>
              <a:spcAft>
                <a:spcPts val="0"/>
              </a:spcAft>
              <a:buClr>
                <a:schemeClr val="lt1"/>
              </a:buClr>
              <a:buSzPts val="2400"/>
              <a:buNone/>
            </a:pPr>
            <a:r>
              <a:rPr lang="es-EC" sz="2500">
                <a:solidFill>
                  <a:srgbClr val="FFFFFF"/>
                </a:solidFill>
              </a:rPr>
              <a:t>Andrea Llive</a:t>
            </a:r>
            <a:endParaRPr sz="2500">
              <a:solidFill>
                <a:srgbClr val="FFFFFF"/>
              </a:solidFill>
            </a:endParaRPr>
          </a:p>
          <a:p>
            <a:pPr marL="0" lvl="0" indent="0" algn="ctr" rtl="0">
              <a:lnSpc>
                <a:spcPct val="90000"/>
              </a:lnSpc>
              <a:spcBef>
                <a:spcPts val="0"/>
              </a:spcBef>
              <a:spcAft>
                <a:spcPts val="0"/>
              </a:spcAft>
              <a:buClr>
                <a:schemeClr val="lt1"/>
              </a:buClr>
              <a:buSzPts val="2400"/>
              <a:buNone/>
            </a:pPr>
            <a:r>
              <a:rPr lang="es-EC" sz="2500">
                <a:solidFill>
                  <a:srgbClr val="FFFFFF"/>
                </a:solidFill>
              </a:rPr>
              <a:t>Javier Sánchez </a:t>
            </a:r>
            <a:endParaRPr sz="25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4"/>
          <p:cNvSpPr txBox="1">
            <a:spLocks noGrp="1"/>
          </p:cNvSpPr>
          <p:nvPr>
            <p:ph type="body" idx="1"/>
          </p:nvPr>
        </p:nvSpPr>
        <p:spPr>
          <a:xfrm>
            <a:off x="585414" y="1452563"/>
            <a:ext cx="10769700" cy="823800"/>
          </a:xfrm>
          <a:prstGeom prst="rect">
            <a:avLst/>
          </a:prstGeom>
        </p:spPr>
        <p:txBody>
          <a:bodyPr spcFirstLastPara="1" wrap="square" lIns="91425" tIns="45700" rIns="91425" bIns="45700" anchor="b" anchorCtr="0">
            <a:noAutofit/>
          </a:bodyPr>
          <a:lstStyle/>
          <a:p>
            <a:pPr marL="0" lvl="0" indent="0" algn="l" rtl="0">
              <a:spcBef>
                <a:spcPts val="1000"/>
              </a:spcBef>
              <a:spcAft>
                <a:spcPts val="0"/>
              </a:spcAft>
              <a:buNone/>
            </a:pPr>
            <a:r>
              <a:rPr lang="es-EC"/>
              <a:t>¿ Qué es MapReduce?</a:t>
            </a:r>
            <a:endParaRPr/>
          </a:p>
        </p:txBody>
      </p:sp>
      <p:sp>
        <p:nvSpPr>
          <p:cNvPr id="118" name="Google Shape;118;p14"/>
          <p:cNvSpPr txBox="1">
            <a:spLocks noGrp="1"/>
          </p:cNvSpPr>
          <p:nvPr>
            <p:ph type="body" idx="2"/>
          </p:nvPr>
        </p:nvSpPr>
        <p:spPr>
          <a:xfrm>
            <a:off x="585416" y="2590801"/>
            <a:ext cx="10740000" cy="2989200"/>
          </a:xfrm>
          <a:prstGeom prst="rect">
            <a:avLst/>
          </a:prstGeom>
        </p:spPr>
        <p:txBody>
          <a:bodyPr spcFirstLastPara="1" wrap="square" lIns="91425" tIns="45700" rIns="91425" bIns="45700" anchor="t" anchorCtr="0">
            <a:noAutofit/>
          </a:bodyPr>
          <a:lstStyle/>
          <a:p>
            <a:pPr marL="0" lvl="0" indent="0" algn="just" rtl="0">
              <a:lnSpc>
                <a:spcPct val="115000"/>
              </a:lnSpc>
              <a:spcBef>
                <a:spcPts val="1200"/>
              </a:spcBef>
              <a:spcAft>
                <a:spcPts val="0"/>
              </a:spcAft>
              <a:buNone/>
            </a:pPr>
            <a:r>
              <a:rPr lang="es-EC" sz="1450">
                <a:solidFill>
                  <a:srgbClr val="474747"/>
                </a:solidFill>
                <a:highlight>
                  <a:srgbClr val="FFFFFF"/>
                </a:highlight>
                <a:latin typeface="Arial"/>
                <a:ea typeface="Arial"/>
                <a:cs typeface="Arial"/>
                <a:sym typeface="Arial"/>
              </a:rPr>
              <a:t>MapReduce es un framework que proporciona un sistema de procesamiento de datos paralelo y distribuido. Su nombre se debe a las funciones principales que son Map y Reduce. MapReduce está pensado para la solución práctica de algunos problemas que pueden ser paralelizados, pero se ha de tener en cuenta que no todos los problemas pueden resolverse eficientemente con MapReduce. MapReduce está orientado a resolver problemas con conjuntos de datos de gran tamaño, por lo que utiliza el </a:t>
            </a:r>
            <a:r>
              <a:rPr lang="es-EC" sz="1450">
                <a:solidFill>
                  <a:srgbClr val="1E73BE"/>
                </a:solidFill>
                <a:highlight>
                  <a:srgbClr val="FFFFFF"/>
                </a:highlight>
                <a:uFill>
                  <a:noFill/>
                </a:u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sistema de archivos distribuido HDFS</a:t>
            </a:r>
            <a:r>
              <a:rPr lang="es-EC" sz="1450">
                <a:solidFill>
                  <a:srgbClr val="474747"/>
                </a:solidFill>
                <a:highlight>
                  <a:srgbClr val="FFFFFF"/>
                </a:highlight>
                <a:latin typeface="Arial"/>
                <a:ea typeface="Arial"/>
                <a:cs typeface="Arial"/>
                <a:sym typeface="Arial"/>
              </a:rPr>
              <a:t>.</a:t>
            </a:r>
            <a:endParaRPr sz="1450">
              <a:solidFill>
                <a:srgbClr val="474747"/>
              </a:solidFill>
              <a:highlight>
                <a:srgbClr val="FFFFFF"/>
              </a:highlight>
              <a:latin typeface="Arial"/>
              <a:ea typeface="Arial"/>
              <a:cs typeface="Arial"/>
              <a:sym typeface="Arial"/>
            </a:endParaRPr>
          </a:p>
          <a:p>
            <a:pPr marL="0" lvl="0" indent="0" algn="just" rtl="0">
              <a:lnSpc>
                <a:spcPct val="115000"/>
              </a:lnSpc>
              <a:spcBef>
                <a:spcPts val="1200"/>
              </a:spcBef>
              <a:spcAft>
                <a:spcPts val="0"/>
              </a:spcAft>
              <a:buClr>
                <a:schemeClr val="dk1"/>
              </a:buClr>
              <a:buSzPts val="1100"/>
              <a:buFont typeface="Arial"/>
              <a:buNone/>
            </a:pPr>
            <a:r>
              <a:rPr lang="es-EC" sz="1450">
                <a:solidFill>
                  <a:srgbClr val="474747"/>
                </a:solidFill>
                <a:highlight>
                  <a:srgbClr val="FFFFFF"/>
                </a:highlight>
                <a:latin typeface="Arial"/>
                <a:ea typeface="Arial"/>
                <a:cs typeface="Arial"/>
                <a:sym typeface="Arial"/>
              </a:rPr>
              <a:t>El Framework MapReduce tiene una arquitectura maestro / esclavo. Cuenta con un servidor maestro o JobTracker y varios servidores esclavos o TaskTrackers, uno por cada nodo del clúster.</a:t>
            </a:r>
            <a:endParaRPr sz="1450">
              <a:solidFill>
                <a:srgbClr val="474747"/>
              </a:solidFill>
              <a:highlight>
                <a:srgbClr val="FFFFFF"/>
              </a:highlight>
              <a:latin typeface="Arial"/>
              <a:ea typeface="Arial"/>
              <a:cs typeface="Arial"/>
              <a:sym typeface="Arial"/>
            </a:endParaRPr>
          </a:p>
          <a:p>
            <a:pPr marL="0" lvl="0" indent="0" algn="just" rtl="0">
              <a:lnSpc>
                <a:spcPct val="115000"/>
              </a:lnSpc>
              <a:spcBef>
                <a:spcPts val="0"/>
              </a:spcBef>
              <a:spcAft>
                <a:spcPts val="0"/>
              </a:spcAft>
              <a:buClr>
                <a:schemeClr val="dk1"/>
              </a:buClr>
              <a:buSzPts val="1100"/>
              <a:buFont typeface="Arial"/>
              <a:buNone/>
            </a:pPr>
            <a:r>
              <a:rPr lang="es-EC" sz="1450">
                <a:solidFill>
                  <a:srgbClr val="474747"/>
                </a:solidFill>
                <a:highlight>
                  <a:srgbClr val="FFFFFF"/>
                </a:highlight>
                <a:latin typeface="Arial"/>
                <a:ea typeface="Arial"/>
                <a:cs typeface="Arial"/>
                <a:sym typeface="Arial"/>
              </a:rPr>
              <a:t>El JobTracker es el punto de interacción entre los usuarios y el framework MapReduce. Los usuarios envían trabajos MapReduce al JobTracker, que los pone en una cola de trabajos pendientes y los ejecuta en el orden de llegada. El JobTracker gestiona la asignación de tareas y delega las tareas a los TaskTrackers. Los TaskTrackers ejecutan tareas bajo la orden del JobTracker y también manejan el movimiento de datos entre la fase Map y Reduce.</a:t>
            </a:r>
            <a:endParaRPr sz="1450">
              <a:solidFill>
                <a:srgbClr val="474747"/>
              </a:solidFill>
              <a:highlight>
                <a:srgbClr val="FFFFFF"/>
              </a:highlight>
              <a:latin typeface="Arial"/>
              <a:ea typeface="Arial"/>
              <a:cs typeface="Arial"/>
              <a:sym typeface="Arial"/>
            </a:endParaRPr>
          </a:p>
          <a:p>
            <a:pPr marL="0" lvl="0" indent="0" algn="just" rtl="0">
              <a:lnSpc>
                <a:spcPct val="115000"/>
              </a:lnSpc>
              <a:spcBef>
                <a:spcPts val="0"/>
              </a:spcBef>
              <a:spcAft>
                <a:spcPts val="0"/>
              </a:spcAft>
              <a:buClr>
                <a:schemeClr val="dk1"/>
              </a:buClr>
              <a:buSzPts val="1100"/>
              <a:buFont typeface="Arial"/>
              <a:buNone/>
            </a:pPr>
            <a:r>
              <a:rPr lang="es-EC" sz="1450">
                <a:solidFill>
                  <a:srgbClr val="474747"/>
                </a:solidFill>
                <a:highlight>
                  <a:srgbClr val="FFFFFF"/>
                </a:highlight>
                <a:latin typeface="Arial"/>
                <a:ea typeface="Arial"/>
                <a:cs typeface="Arial"/>
                <a:sym typeface="Arial"/>
              </a:rPr>
              <a:t>Para ver las diferencias entre JobTracker y TaskTracker vamos a ver las características de cada uno.</a:t>
            </a:r>
            <a:endParaRPr sz="1450">
              <a:solidFill>
                <a:srgbClr val="474747"/>
              </a:solidFill>
              <a:highlight>
                <a:srgbClr val="FFFFFF"/>
              </a:highlight>
              <a:latin typeface="Arial"/>
              <a:ea typeface="Arial"/>
              <a:cs typeface="Arial"/>
              <a:sym typeface="Arial"/>
            </a:endParaRPr>
          </a:p>
          <a:p>
            <a:pPr marL="457200" lvl="0" indent="0" algn="just" rtl="0">
              <a:lnSpc>
                <a:spcPct val="115000"/>
              </a:lnSpc>
              <a:spcBef>
                <a:spcPts val="1200"/>
              </a:spcBef>
              <a:spcAft>
                <a:spcPts val="0"/>
              </a:spcAft>
              <a:buNone/>
            </a:pPr>
            <a:endParaRPr sz="1200">
              <a:solidFill>
                <a:srgbClr val="474747"/>
              </a:solidFill>
              <a:highlight>
                <a:srgbClr val="FFFFFF"/>
              </a:highlight>
              <a:latin typeface="Arial"/>
              <a:ea typeface="Arial"/>
              <a:cs typeface="Arial"/>
              <a:sym typeface="Arial"/>
            </a:endParaRPr>
          </a:p>
          <a:p>
            <a:pPr marL="457200" lvl="0" indent="0" algn="just" rtl="0">
              <a:lnSpc>
                <a:spcPct val="115000"/>
              </a:lnSpc>
              <a:spcBef>
                <a:spcPts val="1200"/>
              </a:spcBef>
              <a:spcAft>
                <a:spcPts val="0"/>
              </a:spcAft>
              <a:buNone/>
            </a:pPr>
            <a:endParaRPr sz="1200">
              <a:solidFill>
                <a:srgbClr val="474747"/>
              </a:solidFill>
              <a:highlight>
                <a:srgbClr val="FFFFFF"/>
              </a:highlight>
              <a:latin typeface="Arial"/>
              <a:ea typeface="Arial"/>
              <a:cs typeface="Arial"/>
              <a:sym typeface="Arial"/>
            </a:endParaRPr>
          </a:p>
          <a:p>
            <a:pPr marL="457200" lvl="0" indent="0" algn="l" rtl="0">
              <a:spcBef>
                <a:spcPts val="1200"/>
              </a:spcBef>
              <a:spcAft>
                <a:spcPts val="0"/>
              </a:spcAft>
              <a:buNone/>
            </a:pPr>
            <a:endParaRPr sz="2100"/>
          </a:p>
          <a:p>
            <a:pPr marL="457200" lvl="0" indent="0" algn="l" rtl="0">
              <a:spcBef>
                <a:spcPts val="1000"/>
              </a:spcBef>
              <a:spcAft>
                <a:spcPts val="0"/>
              </a:spcAft>
              <a:buNone/>
            </a:pPr>
            <a:endParaRPr sz="2100"/>
          </a:p>
        </p:txBody>
      </p:sp>
      <p:sp>
        <p:nvSpPr>
          <p:cNvPr id="119" name="Google Shape;119;p14"/>
          <p:cNvSpPr txBox="1">
            <a:spLocks noGrp="1"/>
          </p:cNvSpPr>
          <p:nvPr>
            <p:ph type="title"/>
          </p:nvPr>
        </p:nvSpPr>
        <p:spPr>
          <a:xfrm>
            <a:off x="1783080" y="95085"/>
            <a:ext cx="8446800" cy="8193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s-EC"/>
              <a:t>MapReduce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5"/>
          <p:cNvSpPr txBox="1">
            <a:spLocks noGrp="1"/>
          </p:cNvSpPr>
          <p:nvPr>
            <p:ph type="body" idx="1"/>
          </p:nvPr>
        </p:nvSpPr>
        <p:spPr>
          <a:xfrm>
            <a:off x="585414" y="1452563"/>
            <a:ext cx="10769700" cy="823800"/>
          </a:xfrm>
          <a:prstGeom prst="rect">
            <a:avLst/>
          </a:prstGeom>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dk1"/>
              </a:buClr>
              <a:buSzPts val="1100"/>
              <a:buFont typeface="Arial"/>
              <a:buNone/>
            </a:pPr>
            <a:r>
              <a:rPr lang="es-EC"/>
              <a:t>JobTracker: Servidor maestro de MapReduce</a:t>
            </a:r>
            <a:endParaRPr/>
          </a:p>
        </p:txBody>
      </p:sp>
      <p:sp>
        <p:nvSpPr>
          <p:cNvPr id="125" name="Google Shape;125;p15"/>
          <p:cNvSpPr txBox="1">
            <a:spLocks noGrp="1"/>
          </p:cNvSpPr>
          <p:nvPr>
            <p:ph type="body" idx="2"/>
          </p:nvPr>
        </p:nvSpPr>
        <p:spPr>
          <a:xfrm>
            <a:off x="600275" y="2533650"/>
            <a:ext cx="10769700" cy="3829200"/>
          </a:xfrm>
          <a:prstGeom prst="rect">
            <a:avLst/>
          </a:prstGeom>
        </p:spPr>
        <p:txBody>
          <a:bodyPr spcFirstLastPara="1" wrap="square" lIns="91425" tIns="45700" rIns="91425" bIns="45700" anchor="t" anchorCtr="0">
            <a:noAutofit/>
          </a:bodyPr>
          <a:lstStyle/>
          <a:p>
            <a:pPr marL="457200" lvl="0" indent="-320675" algn="l" rtl="0">
              <a:lnSpc>
                <a:spcPct val="185714"/>
              </a:lnSpc>
              <a:spcBef>
                <a:spcPts val="0"/>
              </a:spcBef>
              <a:spcAft>
                <a:spcPts val="0"/>
              </a:spcAft>
              <a:buClr>
                <a:srgbClr val="474747"/>
              </a:buClr>
              <a:buSzPts val="1450"/>
              <a:buChar char="●"/>
            </a:pPr>
            <a:r>
              <a:rPr lang="es-EC" sz="1450">
                <a:solidFill>
                  <a:srgbClr val="474747"/>
                </a:solidFill>
                <a:highlight>
                  <a:srgbClr val="FFFFFF"/>
                </a:highlight>
                <a:latin typeface="Arial"/>
                <a:ea typeface="Arial"/>
                <a:cs typeface="Arial"/>
                <a:sym typeface="Arial"/>
              </a:rPr>
              <a:t>Capacidad para manejar metadatos de trabajos</a:t>
            </a:r>
            <a:endParaRPr sz="1450">
              <a:solidFill>
                <a:srgbClr val="474747"/>
              </a:solidFill>
              <a:highlight>
                <a:srgbClr val="FFFFFF"/>
              </a:highlight>
              <a:latin typeface="Arial"/>
              <a:ea typeface="Arial"/>
              <a:cs typeface="Arial"/>
              <a:sym typeface="Arial"/>
            </a:endParaRPr>
          </a:p>
          <a:p>
            <a:pPr marL="914400" lvl="1" indent="-320675" algn="l" rtl="0">
              <a:lnSpc>
                <a:spcPct val="185714"/>
              </a:lnSpc>
              <a:spcBef>
                <a:spcPts val="0"/>
              </a:spcBef>
              <a:spcAft>
                <a:spcPts val="0"/>
              </a:spcAft>
              <a:buClr>
                <a:srgbClr val="474747"/>
              </a:buClr>
              <a:buSzPts val="1450"/>
              <a:buChar char="○"/>
            </a:pPr>
            <a:r>
              <a:rPr lang="es-EC" sz="1450">
                <a:solidFill>
                  <a:srgbClr val="474747"/>
                </a:solidFill>
                <a:highlight>
                  <a:srgbClr val="FFFFFF"/>
                </a:highlight>
                <a:latin typeface="Arial"/>
                <a:ea typeface="Arial"/>
                <a:cs typeface="Arial"/>
                <a:sym typeface="Arial"/>
              </a:rPr>
              <a:t>Estado de la petición del trabajo</a:t>
            </a:r>
            <a:endParaRPr sz="1450">
              <a:solidFill>
                <a:srgbClr val="474747"/>
              </a:solidFill>
              <a:highlight>
                <a:srgbClr val="FFFFFF"/>
              </a:highlight>
              <a:latin typeface="Arial"/>
              <a:ea typeface="Arial"/>
              <a:cs typeface="Arial"/>
              <a:sym typeface="Arial"/>
            </a:endParaRPr>
          </a:p>
          <a:p>
            <a:pPr marL="914400" lvl="1" indent="-320675" algn="l" rtl="0">
              <a:lnSpc>
                <a:spcPct val="185714"/>
              </a:lnSpc>
              <a:spcBef>
                <a:spcPts val="0"/>
              </a:spcBef>
              <a:spcAft>
                <a:spcPts val="0"/>
              </a:spcAft>
              <a:buClr>
                <a:srgbClr val="474747"/>
              </a:buClr>
              <a:buSzPts val="1450"/>
              <a:buChar char="○"/>
            </a:pPr>
            <a:r>
              <a:rPr lang="es-EC" sz="1450">
                <a:solidFill>
                  <a:srgbClr val="474747"/>
                </a:solidFill>
                <a:highlight>
                  <a:srgbClr val="FFFFFF"/>
                </a:highlight>
                <a:latin typeface="Arial"/>
                <a:ea typeface="Arial"/>
                <a:cs typeface="Arial"/>
                <a:sym typeface="Arial"/>
              </a:rPr>
              <a:t>Estado de las tareas que se ejecutan en TaskTracker</a:t>
            </a:r>
            <a:endParaRPr sz="1450">
              <a:solidFill>
                <a:srgbClr val="474747"/>
              </a:solidFill>
              <a:highlight>
                <a:srgbClr val="FFFFFF"/>
              </a:highlight>
              <a:latin typeface="Arial"/>
              <a:ea typeface="Arial"/>
              <a:cs typeface="Arial"/>
              <a:sym typeface="Arial"/>
            </a:endParaRPr>
          </a:p>
          <a:p>
            <a:pPr marL="457200" lvl="0" indent="-320675" algn="l" rtl="0">
              <a:lnSpc>
                <a:spcPct val="185714"/>
              </a:lnSpc>
              <a:spcBef>
                <a:spcPts val="0"/>
              </a:spcBef>
              <a:spcAft>
                <a:spcPts val="0"/>
              </a:spcAft>
              <a:buClr>
                <a:srgbClr val="474747"/>
              </a:buClr>
              <a:buSzPts val="1450"/>
              <a:buChar char="●"/>
            </a:pPr>
            <a:r>
              <a:rPr lang="es-EC" sz="1450">
                <a:solidFill>
                  <a:srgbClr val="474747"/>
                </a:solidFill>
                <a:highlight>
                  <a:srgbClr val="FFFFFF"/>
                </a:highlight>
                <a:latin typeface="Arial"/>
                <a:ea typeface="Arial"/>
                <a:cs typeface="Arial"/>
                <a:sym typeface="Arial"/>
              </a:rPr>
              <a:t>Decide sobre la programación</a:t>
            </a:r>
            <a:endParaRPr sz="1450">
              <a:solidFill>
                <a:srgbClr val="474747"/>
              </a:solidFill>
              <a:highlight>
                <a:srgbClr val="FFFFFF"/>
              </a:highlight>
              <a:latin typeface="Arial"/>
              <a:ea typeface="Arial"/>
              <a:cs typeface="Arial"/>
              <a:sym typeface="Arial"/>
            </a:endParaRPr>
          </a:p>
          <a:p>
            <a:pPr marL="457200" lvl="0" indent="-320675" algn="l" rtl="0">
              <a:lnSpc>
                <a:spcPct val="185714"/>
              </a:lnSpc>
              <a:spcBef>
                <a:spcPts val="0"/>
              </a:spcBef>
              <a:spcAft>
                <a:spcPts val="0"/>
              </a:spcAft>
              <a:buClr>
                <a:srgbClr val="474747"/>
              </a:buClr>
              <a:buSzPts val="1450"/>
              <a:buChar char="●"/>
            </a:pPr>
            <a:r>
              <a:rPr lang="es-EC" sz="1450">
                <a:solidFill>
                  <a:srgbClr val="474747"/>
                </a:solidFill>
                <a:highlight>
                  <a:srgbClr val="FFFFFF"/>
                </a:highlight>
                <a:latin typeface="Arial"/>
                <a:ea typeface="Arial"/>
                <a:cs typeface="Arial"/>
                <a:sym typeface="Arial"/>
              </a:rPr>
              <a:t>Hay exactamente un JobTracker por cluster.</a:t>
            </a:r>
            <a:endParaRPr sz="1450">
              <a:solidFill>
                <a:srgbClr val="474747"/>
              </a:solidFill>
              <a:highlight>
                <a:srgbClr val="FFFFFF"/>
              </a:highlight>
              <a:latin typeface="Arial"/>
              <a:ea typeface="Arial"/>
              <a:cs typeface="Arial"/>
              <a:sym typeface="Arial"/>
            </a:endParaRPr>
          </a:p>
          <a:p>
            <a:pPr marL="457200" lvl="0" indent="-320675" algn="l" rtl="0">
              <a:lnSpc>
                <a:spcPct val="185714"/>
              </a:lnSpc>
              <a:spcBef>
                <a:spcPts val="0"/>
              </a:spcBef>
              <a:spcAft>
                <a:spcPts val="0"/>
              </a:spcAft>
              <a:buClr>
                <a:srgbClr val="474747"/>
              </a:buClr>
              <a:buSzPts val="1450"/>
              <a:buChar char="●"/>
            </a:pPr>
            <a:r>
              <a:rPr lang="es-EC" sz="1450">
                <a:solidFill>
                  <a:srgbClr val="474747"/>
                </a:solidFill>
                <a:highlight>
                  <a:srgbClr val="FFFFFF"/>
                </a:highlight>
                <a:latin typeface="Arial"/>
                <a:ea typeface="Arial"/>
                <a:cs typeface="Arial"/>
                <a:sym typeface="Arial"/>
              </a:rPr>
              <a:t>Recibe peticiones de tareas enviadas por el cliente.</a:t>
            </a:r>
            <a:endParaRPr sz="1450">
              <a:solidFill>
                <a:srgbClr val="474747"/>
              </a:solidFill>
              <a:highlight>
                <a:srgbClr val="FFFFFF"/>
              </a:highlight>
              <a:latin typeface="Arial"/>
              <a:ea typeface="Arial"/>
              <a:cs typeface="Arial"/>
              <a:sym typeface="Arial"/>
            </a:endParaRPr>
          </a:p>
          <a:p>
            <a:pPr marL="457200" lvl="0" indent="-320675" algn="l" rtl="0">
              <a:lnSpc>
                <a:spcPct val="185714"/>
              </a:lnSpc>
              <a:spcBef>
                <a:spcPts val="0"/>
              </a:spcBef>
              <a:spcAft>
                <a:spcPts val="0"/>
              </a:spcAft>
              <a:buClr>
                <a:srgbClr val="474747"/>
              </a:buClr>
              <a:buSzPts val="1450"/>
              <a:buChar char="●"/>
            </a:pPr>
            <a:r>
              <a:rPr lang="es-EC" sz="1450">
                <a:solidFill>
                  <a:srgbClr val="474747"/>
                </a:solidFill>
                <a:highlight>
                  <a:srgbClr val="FFFFFF"/>
                </a:highlight>
                <a:latin typeface="Arial"/>
                <a:ea typeface="Arial"/>
                <a:cs typeface="Arial"/>
                <a:sym typeface="Arial"/>
              </a:rPr>
              <a:t>Programa y monitoriza los trabajos MapReduce con TaskTrackers.</a:t>
            </a:r>
            <a:endParaRPr sz="1450">
              <a:solidFill>
                <a:srgbClr val="474747"/>
              </a:solidFill>
              <a:highlight>
                <a:srgbClr val="FFFFFF"/>
              </a:highlight>
              <a:latin typeface="Arial"/>
              <a:ea typeface="Arial"/>
              <a:cs typeface="Arial"/>
              <a:sym typeface="Arial"/>
            </a:endParaRPr>
          </a:p>
          <a:p>
            <a:pPr marL="0" lvl="0" indent="0" algn="l" rtl="0">
              <a:spcBef>
                <a:spcPts val="100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16"/>
          <p:cNvSpPr txBox="1">
            <a:spLocks noGrp="1"/>
          </p:cNvSpPr>
          <p:nvPr>
            <p:ph type="body" idx="1"/>
          </p:nvPr>
        </p:nvSpPr>
        <p:spPr>
          <a:xfrm>
            <a:off x="585414" y="1452563"/>
            <a:ext cx="10769700" cy="823800"/>
          </a:xfrm>
          <a:prstGeom prst="rect">
            <a:avLst/>
          </a:prstGeom>
        </p:spPr>
        <p:txBody>
          <a:bodyPr spcFirstLastPara="1" wrap="square" lIns="91425" tIns="45700" rIns="91425" bIns="45700" anchor="b" anchorCtr="0">
            <a:noAutofit/>
          </a:bodyPr>
          <a:lstStyle/>
          <a:p>
            <a:pPr marL="0" lvl="0" indent="0" algn="l" rtl="0">
              <a:lnSpc>
                <a:spcPct val="100000"/>
              </a:lnSpc>
              <a:spcBef>
                <a:spcPts val="0"/>
              </a:spcBef>
              <a:spcAft>
                <a:spcPts val="0"/>
              </a:spcAft>
              <a:buNone/>
            </a:pPr>
            <a:r>
              <a:rPr lang="es-EC"/>
              <a:t>TaskTracker: Servidor esclavo de MapReduce</a:t>
            </a:r>
            <a:endParaRPr/>
          </a:p>
        </p:txBody>
      </p:sp>
      <p:sp>
        <p:nvSpPr>
          <p:cNvPr id="131" name="Google Shape;131;p16"/>
          <p:cNvSpPr txBox="1">
            <a:spLocks noGrp="1"/>
          </p:cNvSpPr>
          <p:nvPr>
            <p:ph type="body" idx="2"/>
          </p:nvPr>
        </p:nvSpPr>
        <p:spPr>
          <a:xfrm>
            <a:off x="600275" y="2571750"/>
            <a:ext cx="11001300" cy="3829200"/>
          </a:xfrm>
          <a:prstGeom prst="rect">
            <a:avLst/>
          </a:prstGeom>
        </p:spPr>
        <p:txBody>
          <a:bodyPr spcFirstLastPara="1" wrap="square" lIns="91425" tIns="45700" rIns="91425" bIns="45700" anchor="t" anchorCtr="0">
            <a:noAutofit/>
          </a:bodyPr>
          <a:lstStyle/>
          <a:p>
            <a:pPr marL="457200" lvl="0" indent="-320675" algn="l" rtl="0">
              <a:lnSpc>
                <a:spcPct val="185714"/>
              </a:lnSpc>
              <a:spcBef>
                <a:spcPts val="0"/>
              </a:spcBef>
              <a:spcAft>
                <a:spcPts val="0"/>
              </a:spcAft>
              <a:buClr>
                <a:srgbClr val="474747"/>
              </a:buClr>
              <a:buSzPts val="1450"/>
              <a:buChar char="●"/>
            </a:pPr>
            <a:r>
              <a:rPr lang="es-EC" sz="1450">
                <a:solidFill>
                  <a:srgbClr val="474747"/>
                </a:solidFill>
                <a:highlight>
                  <a:srgbClr val="FFFFFF"/>
                </a:highlight>
                <a:latin typeface="Arial"/>
                <a:ea typeface="Arial"/>
                <a:cs typeface="Arial"/>
                <a:sym typeface="Arial"/>
              </a:rPr>
              <a:t>Ejecuta las solicitudes de trabajo de JobTrackers</a:t>
            </a:r>
            <a:endParaRPr sz="1450">
              <a:solidFill>
                <a:srgbClr val="474747"/>
              </a:solidFill>
              <a:highlight>
                <a:srgbClr val="FFFFFF"/>
              </a:highlight>
              <a:latin typeface="Arial"/>
              <a:ea typeface="Arial"/>
              <a:cs typeface="Arial"/>
              <a:sym typeface="Arial"/>
            </a:endParaRPr>
          </a:p>
          <a:p>
            <a:pPr marL="457200" lvl="0" indent="-320675" algn="l" rtl="0">
              <a:lnSpc>
                <a:spcPct val="185714"/>
              </a:lnSpc>
              <a:spcBef>
                <a:spcPts val="0"/>
              </a:spcBef>
              <a:spcAft>
                <a:spcPts val="0"/>
              </a:spcAft>
              <a:buClr>
                <a:srgbClr val="474747"/>
              </a:buClr>
              <a:buSzPts val="1450"/>
              <a:buChar char="●"/>
            </a:pPr>
            <a:r>
              <a:rPr lang="es-EC" sz="1450">
                <a:solidFill>
                  <a:srgbClr val="474747"/>
                </a:solidFill>
                <a:highlight>
                  <a:srgbClr val="FFFFFF"/>
                </a:highlight>
                <a:latin typeface="Arial"/>
                <a:ea typeface="Arial"/>
                <a:cs typeface="Arial"/>
                <a:sym typeface="Arial"/>
              </a:rPr>
              <a:t>Obtiene el código que se ejecutará</a:t>
            </a:r>
            <a:endParaRPr sz="1450">
              <a:solidFill>
                <a:srgbClr val="474747"/>
              </a:solidFill>
              <a:highlight>
                <a:srgbClr val="FFFFFF"/>
              </a:highlight>
              <a:latin typeface="Arial"/>
              <a:ea typeface="Arial"/>
              <a:cs typeface="Arial"/>
              <a:sym typeface="Arial"/>
            </a:endParaRPr>
          </a:p>
          <a:p>
            <a:pPr marL="457200" lvl="0" indent="-320675" algn="l" rtl="0">
              <a:lnSpc>
                <a:spcPct val="185714"/>
              </a:lnSpc>
              <a:spcBef>
                <a:spcPts val="0"/>
              </a:spcBef>
              <a:spcAft>
                <a:spcPts val="0"/>
              </a:spcAft>
              <a:buClr>
                <a:srgbClr val="474747"/>
              </a:buClr>
              <a:buSzPts val="1450"/>
              <a:buChar char="●"/>
            </a:pPr>
            <a:r>
              <a:rPr lang="es-EC" sz="1450">
                <a:solidFill>
                  <a:srgbClr val="474747"/>
                </a:solidFill>
                <a:highlight>
                  <a:srgbClr val="FFFFFF"/>
                </a:highlight>
                <a:latin typeface="Arial"/>
                <a:ea typeface="Arial"/>
                <a:cs typeface="Arial"/>
                <a:sym typeface="Arial"/>
              </a:rPr>
              <a:t>Aplica la configuración especifica del trabajo</a:t>
            </a:r>
            <a:endParaRPr sz="1450">
              <a:solidFill>
                <a:srgbClr val="474747"/>
              </a:solidFill>
              <a:highlight>
                <a:srgbClr val="FFFFFF"/>
              </a:highlight>
              <a:latin typeface="Arial"/>
              <a:ea typeface="Arial"/>
              <a:cs typeface="Arial"/>
              <a:sym typeface="Arial"/>
            </a:endParaRPr>
          </a:p>
          <a:p>
            <a:pPr marL="457200" lvl="0" indent="-320675" algn="l" rtl="0">
              <a:lnSpc>
                <a:spcPct val="185714"/>
              </a:lnSpc>
              <a:spcBef>
                <a:spcPts val="0"/>
              </a:spcBef>
              <a:spcAft>
                <a:spcPts val="0"/>
              </a:spcAft>
              <a:buClr>
                <a:srgbClr val="474747"/>
              </a:buClr>
              <a:buSzPts val="1450"/>
              <a:buChar char="●"/>
            </a:pPr>
            <a:r>
              <a:rPr lang="es-EC" sz="1450">
                <a:solidFill>
                  <a:srgbClr val="474747"/>
                </a:solidFill>
                <a:highlight>
                  <a:srgbClr val="FFFFFF"/>
                </a:highlight>
                <a:latin typeface="Arial"/>
                <a:ea typeface="Arial"/>
                <a:cs typeface="Arial"/>
                <a:sym typeface="Arial"/>
              </a:rPr>
              <a:t>Comunicación con el JobTracker:</a:t>
            </a:r>
            <a:endParaRPr sz="1450">
              <a:solidFill>
                <a:srgbClr val="474747"/>
              </a:solidFill>
              <a:highlight>
                <a:srgbClr val="FFFFFF"/>
              </a:highlight>
              <a:latin typeface="Arial"/>
              <a:ea typeface="Arial"/>
              <a:cs typeface="Arial"/>
              <a:sym typeface="Arial"/>
            </a:endParaRPr>
          </a:p>
          <a:p>
            <a:pPr marL="914400" lvl="1" indent="-320675" algn="l" rtl="0">
              <a:lnSpc>
                <a:spcPct val="185714"/>
              </a:lnSpc>
              <a:spcBef>
                <a:spcPts val="0"/>
              </a:spcBef>
              <a:spcAft>
                <a:spcPts val="0"/>
              </a:spcAft>
              <a:buClr>
                <a:srgbClr val="474747"/>
              </a:buClr>
              <a:buSzPts val="1450"/>
              <a:buChar char="○"/>
            </a:pPr>
            <a:r>
              <a:rPr lang="es-EC" sz="1450">
                <a:solidFill>
                  <a:srgbClr val="474747"/>
                </a:solidFill>
                <a:highlight>
                  <a:srgbClr val="FFFFFF"/>
                </a:highlight>
                <a:latin typeface="Arial"/>
                <a:ea typeface="Arial"/>
                <a:cs typeface="Arial"/>
                <a:sym typeface="Arial"/>
              </a:rPr>
              <a:t>Envíos de la salida, finalizar tareas, actualización de tareas, etc.</a:t>
            </a:r>
            <a:endParaRPr sz="1450">
              <a:solidFill>
                <a:srgbClr val="474747"/>
              </a:solidFill>
              <a:highlight>
                <a:srgbClr val="FFFFFF"/>
              </a:highlight>
              <a:latin typeface="Arial"/>
              <a:ea typeface="Arial"/>
              <a:cs typeface="Arial"/>
              <a:sym typeface="Arial"/>
            </a:endParaRPr>
          </a:p>
          <a:p>
            <a:pPr marL="0" lvl="0" indent="0" algn="l" rtl="0">
              <a:spcBef>
                <a:spcPts val="100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17"/>
          <p:cNvSpPr txBox="1">
            <a:spLocks noGrp="1"/>
          </p:cNvSpPr>
          <p:nvPr>
            <p:ph type="body" idx="1"/>
          </p:nvPr>
        </p:nvSpPr>
        <p:spPr>
          <a:xfrm>
            <a:off x="585414" y="1452563"/>
            <a:ext cx="10769700" cy="823800"/>
          </a:xfrm>
          <a:prstGeom prst="rect">
            <a:avLst/>
          </a:prstGeom>
        </p:spPr>
        <p:txBody>
          <a:bodyPr spcFirstLastPara="1" wrap="square" lIns="91425" tIns="45700" rIns="91425" bIns="45700" anchor="b" anchorCtr="0">
            <a:noAutofit/>
          </a:bodyPr>
          <a:lstStyle/>
          <a:p>
            <a:pPr marL="0" lvl="0" indent="0" algn="l" rtl="0">
              <a:spcBef>
                <a:spcPts val="1000"/>
              </a:spcBef>
              <a:spcAft>
                <a:spcPts val="0"/>
              </a:spcAft>
              <a:buNone/>
            </a:pPr>
            <a:r>
              <a:rPr lang="es-EC"/>
              <a:t>Función Map()</a:t>
            </a:r>
            <a:endParaRPr/>
          </a:p>
        </p:txBody>
      </p:sp>
      <p:sp>
        <p:nvSpPr>
          <p:cNvPr id="137" name="Google Shape;137;p17"/>
          <p:cNvSpPr txBox="1">
            <a:spLocks noGrp="1"/>
          </p:cNvSpPr>
          <p:nvPr>
            <p:ph type="body" idx="3"/>
          </p:nvPr>
        </p:nvSpPr>
        <p:spPr>
          <a:xfrm>
            <a:off x="355250" y="2537500"/>
            <a:ext cx="7299300" cy="3570000"/>
          </a:xfrm>
          <a:prstGeom prst="rect">
            <a:avLst/>
          </a:prstGeom>
        </p:spPr>
        <p:txBody>
          <a:bodyPr spcFirstLastPara="1" wrap="square" lIns="91425" tIns="45700" rIns="91425" bIns="45700" anchor="b" anchorCtr="0">
            <a:noAutofit/>
          </a:bodyPr>
          <a:lstStyle/>
          <a:p>
            <a:pPr marL="0" lvl="0" indent="0" algn="just" rtl="0">
              <a:spcBef>
                <a:spcPts val="1000"/>
              </a:spcBef>
              <a:spcAft>
                <a:spcPts val="0"/>
              </a:spcAft>
              <a:buNone/>
            </a:pPr>
            <a:r>
              <a:rPr lang="es-EC" sz="1450" b="0">
                <a:solidFill>
                  <a:srgbClr val="474747"/>
                </a:solidFill>
                <a:highlight>
                  <a:srgbClr val="FFFFFF"/>
                </a:highlight>
                <a:latin typeface="Arial"/>
                <a:ea typeface="Arial"/>
                <a:cs typeface="Arial"/>
                <a:sym typeface="Arial"/>
              </a:rPr>
              <a:t>La función Map recibe como parámetros un par de (clave, valor) y devuelve una lista de pares. Esta función se encarga del mapeo y se aplica a cada elemento de la entrada de datos, por lo que se obtendrá una lista de pares por cada llamada a la función Map. Después se agrupan todos los pares con la misma clave de todas las listas, creando un grupo por cada una de las diferentes claves generadas. No hay requisito de que el tipo de datos para la entrada coincida con la salida y no es necesario que las claves de salida sean únicas.</a:t>
            </a:r>
            <a:endParaRPr sz="1450" b="0">
              <a:solidFill>
                <a:srgbClr val="474747"/>
              </a:solidFill>
              <a:highlight>
                <a:srgbClr val="FFFFFF"/>
              </a:highlight>
              <a:latin typeface="Arial"/>
              <a:ea typeface="Arial"/>
              <a:cs typeface="Arial"/>
              <a:sym typeface="Arial"/>
            </a:endParaRPr>
          </a:p>
          <a:p>
            <a:pPr marL="0" lvl="0" indent="0" algn="just" rtl="0">
              <a:spcBef>
                <a:spcPts val="1000"/>
              </a:spcBef>
              <a:spcAft>
                <a:spcPts val="0"/>
              </a:spcAft>
              <a:buNone/>
            </a:pPr>
            <a:endParaRPr sz="1450" b="0">
              <a:solidFill>
                <a:srgbClr val="474747"/>
              </a:solidFill>
              <a:highlight>
                <a:srgbClr val="FFFFFF"/>
              </a:highlight>
              <a:latin typeface="Arial"/>
              <a:ea typeface="Arial"/>
              <a:cs typeface="Arial"/>
              <a:sym typeface="Arial"/>
            </a:endParaRPr>
          </a:p>
          <a:p>
            <a:pPr marL="0" lvl="0" indent="0" algn="just" rtl="0">
              <a:spcBef>
                <a:spcPts val="1000"/>
              </a:spcBef>
              <a:spcAft>
                <a:spcPts val="0"/>
              </a:spcAft>
              <a:buNone/>
            </a:pPr>
            <a:r>
              <a:rPr lang="es-EC" sz="1550" b="0">
                <a:solidFill>
                  <a:srgbClr val="474747"/>
                </a:solidFill>
                <a:highlight>
                  <a:srgbClr val="FFFFFF"/>
                </a:highlight>
                <a:latin typeface="Arial"/>
                <a:ea typeface="Arial"/>
                <a:cs typeface="Arial"/>
                <a:sym typeface="Arial"/>
              </a:rPr>
              <a:t>Map (clave1, valor1) –&gt; lista (clave2, valor2)</a:t>
            </a:r>
            <a:endParaRPr sz="1550" b="0">
              <a:solidFill>
                <a:srgbClr val="474747"/>
              </a:solidFill>
              <a:highlight>
                <a:srgbClr val="FFFFFF"/>
              </a:highlight>
              <a:latin typeface="Arial"/>
              <a:ea typeface="Arial"/>
              <a:cs typeface="Arial"/>
              <a:sym typeface="Arial"/>
            </a:endParaRPr>
          </a:p>
          <a:p>
            <a:pPr marL="0" lvl="0" indent="0" algn="just" rtl="0">
              <a:spcBef>
                <a:spcPts val="1000"/>
              </a:spcBef>
              <a:spcAft>
                <a:spcPts val="0"/>
              </a:spcAft>
              <a:buNone/>
            </a:pPr>
            <a:endParaRPr sz="1550" b="0">
              <a:solidFill>
                <a:srgbClr val="474747"/>
              </a:solidFill>
              <a:highlight>
                <a:srgbClr val="FFFFFF"/>
              </a:highlight>
              <a:latin typeface="Arial"/>
              <a:ea typeface="Arial"/>
              <a:cs typeface="Arial"/>
              <a:sym typeface="Arial"/>
            </a:endParaRPr>
          </a:p>
          <a:p>
            <a:pPr marL="0" lvl="0" indent="0" algn="just" rtl="0">
              <a:spcBef>
                <a:spcPts val="1000"/>
              </a:spcBef>
              <a:spcAft>
                <a:spcPts val="0"/>
              </a:spcAft>
              <a:buNone/>
            </a:pPr>
            <a:r>
              <a:rPr lang="es-EC" sz="1450" b="0">
                <a:solidFill>
                  <a:srgbClr val="474747"/>
                </a:solidFill>
                <a:highlight>
                  <a:srgbClr val="FFFFFF"/>
                </a:highlight>
                <a:latin typeface="Arial"/>
                <a:ea typeface="Arial"/>
                <a:cs typeface="Arial"/>
                <a:sym typeface="Arial"/>
              </a:rPr>
              <a:t>La operación de Map se paraleliza, el conjunto de archivos de entrada se divide en varias tareas llamado FileSplit, el tamaño típico de bloque es de 128MB. Las tareas se distribuyen a los nodos TaskTrackers, y estos a su vez pueden realizar la misma tarea si hiciera falta.</a:t>
            </a:r>
            <a:endParaRPr sz="1950" b="0">
              <a:solidFill>
                <a:srgbClr val="474747"/>
              </a:solidFill>
              <a:highlight>
                <a:srgbClr val="FFFFFF"/>
              </a:highlight>
              <a:latin typeface="Arial"/>
              <a:ea typeface="Arial"/>
              <a:cs typeface="Arial"/>
              <a:sym typeface="Arial"/>
            </a:endParaRPr>
          </a:p>
        </p:txBody>
      </p:sp>
      <p:pic>
        <p:nvPicPr>
          <p:cNvPr id="138" name="Google Shape;138;p17"/>
          <p:cNvPicPr preferRelativeResize="0"/>
          <p:nvPr/>
        </p:nvPicPr>
        <p:blipFill>
          <a:blip r:embed="rId3">
            <a:alphaModFix/>
          </a:blip>
          <a:stretch>
            <a:fillRect/>
          </a:stretch>
        </p:blipFill>
        <p:spPr>
          <a:xfrm>
            <a:off x="7800224" y="2906899"/>
            <a:ext cx="4079875" cy="3200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8"/>
          <p:cNvSpPr txBox="1">
            <a:spLocks noGrp="1"/>
          </p:cNvSpPr>
          <p:nvPr>
            <p:ph type="body" idx="1"/>
          </p:nvPr>
        </p:nvSpPr>
        <p:spPr>
          <a:xfrm>
            <a:off x="585414" y="1452563"/>
            <a:ext cx="10769700" cy="823800"/>
          </a:xfrm>
          <a:prstGeom prst="rect">
            <a:avLst/>
          </a:prstGeom>
        </p:spPr>
        <p:txBody>
          <a:bodyPr spcFirstLastPara="1" wrap="square" lIns="91425" tIns="45700" rIns="91425" bIns="45700" anchor="b" anchorCtr="0">
            <a:noAutofit/>
          </a:bodyPr>
          <a:lstStyle/>
          <a:p>
            <a:pPr marL="0" lvl="0" indent="0" algn="l" rtl="0">
              <a:spcBef>
                <a:spcPts val="1000"/>
              </a:spcBef>
              <a:spcAft>
                <a:spcPts val="0"/>
              </a:spcAft>
              <a:buNone/>
            </a:pPr>
            <a:r>
              <a:rPr lang="es-EC"/>
              <a:t>Función Reduce</a:t>
            </a:r>
            <a:endParaRPr/>
          </a:p>
        </p:txBody>
      </p:sp>
      <p:sp>
        <p:nvSpPr>
          <p:cNvPr id="144" name="Google Shape;144;p18"/>
          <p:cNvSpPr txBox="1">
            <a:spLocks noGrp="1"/>
          </p:cNvSpPr>
          <p:nvPr>
            <p:ph type="body" idx="2"/>
          </p:nvPr>
        </p:nvSpPr>
        <p:spPr>
          <a:xfrm>
            <a:off x="600275" y="2517275"/>
            <a:ext cx="6003300" cy="3925500"/>
          </a:xfrm>
          <a:prstGeom prst="rect">
            <a:avLst/>
          </a:prstGeom>
        </p:spPr>
        <p:txBody>
          <a:bodyPr spcFirstLastPara="1" wrap="square" lIns="91425" tIns="45700" rIns="91425" bIns="45700" anchor="t" anchorCtr="0">
            <a:noAutofit/>
          </a:bodyPr>
          <a:lstStyle/>
          <a:p>
            <a:pPr marL="0" lvl="0" indent="0" algn="just" rtl="0">
              <a:spcBef>
                <a:spcPts val="1000"/>
              </a:spcBef>
              <a:spcAft>
                <a:spcPts val="0"/>
              </a:spcAft>
              <a:buNone/>
            </a:pPr>
            <a:r>
              <a:rPr lang="es-EC" sz="1450">
                <a:latin typeface="Arial"/>
                <a:ea typeface="Arial"/>
                <a:cs typeface="Arial"/>
                <a:sym typeface="Arial"/>
              </a:rPr>
              <a:t>La función Reduce se aplica en paralelo para cada grupo creado por la función Map().La función Reduce se llama una vez para cada clave única de la salida de la función Map. Junto con esta clave, se pasa una lista de todos los valores asociados con la clave para que pueda realizar alguna fusión para producir un conjunto más pequeño de los valores.</a:t>
            </a:r>
            <a:endParaRPr sz="1450">
              <a:latin typeface="Arial"/>
              <a:ea typeface="Arial"/>
              <a:cs typeface="Arial"/>
              <a:sym typeface="Arial"/>
            </a:endParaRPr>
          </a:p>
          <a:p>
            <a:pPr marL="0" lvl="0" indent="0" algn="just" rtl="0">
              <a:spcBef>
                <a:spcPts val="1000"/>
              </a:spcBef>
              <a:spcAft>
                <a:spcPts val="0"/>
              </a:spcAft>
              <a:buNone/>
            </a:pPr>
            <a:r>
              <a:rPr lang="es-EC" sz="1450">
                <a:latin typeface="Arial"/>
                <a:ea typeface="Arial"/>
                <a:cs typeface="Arial"/>
                <a:sym typeface="Arial"/>
              </a:rPr>
              <a:t>Reduce (clave2, lista(valor2)) –&gt; lista(valor2)</a:t>
            </a:r>
            <a:endParaRPr sz="1450">
              <a:latin typeface="Arial"/>
              <a:ea typeface="Arial"/>
              <a:cs typeface="Arial"/>
              <a:sym typeface="Arial"/>
            </a:endParaRPr>
          </a:p>
          <a:p>
            <a:pPr marL="0" lvl="0" indent="0" algn="just" rtl="0">
              <a:spcBef>
                <a:spcPts val="1000"/>
              </a:spcBef>
              <a:spcAft>
                <a:spcPts val="0"/>
              </a:spcAft>
              <a:buNone/>
            </a:pPr>
            <a:r>
              <a:rPr lang="es-EC" sz="1450">
                <a:latin typeface="Arial"/>
                <a:ea typeface="Arial"/>
                <a:cs typeface="Arial"/>
                <a:sym typeface="Arial"/>
              </a:rPr>
              <a:t>Cuando se inicia la tarea reduce, la entrada se encuentra dispersa en varios archivos a través de los nodos en las tareas de Map. Los datos obtenidos de la fase Map se ordenan para que los pares clave-valor sean contiguos (fase de ordenación, sort fase), esto hace que la operación Reduce se simplifique ya que el archivo se lee secuencialmente.</a:t>
            </a:r>
            <a:endParaRPr sz="1450">
              <a:latin typeface="Arial"/>
              <a:ea typeface="Arial"/>
              <a:cs typeface="Arial"/>
              <a:sym typeface="Arial"/>
            </a:endParaRPr>
          </a:p>
          <a:p>
            <a:pPr marL="0" lvl="0" indent="0" algn="l" rtl="0">
              <a:spcBef>
                <a:spcPts val="1000"/>
              </a:spcBef>
              <a:spcAft>
                <a:spcPts val="0"/>
              </a:spcAft>
              <a:buNone/>
            </a:pPr>
            <a:endParaRPr sz="1500">
              <a:latin typeface="Arial"/>
              <a:ea typeface="Arial"/>
              <a:cs typeface="Arial"/>
              <a:sym typeface="Arial"/>
            </a:endParaRPr>
          </a:p>
        </p:txBody>
      </p:sp>
      <p:pic>
        <p:nvPicPr>
          <p:cNvPr id="145" name="Google Shape;145;p18"/>
          <p:cNvPicPr preferRelativeResize="0"/>
          <p:nvPr/>
        </p:nvPicPr>
        <p:blipFill>
          <a:blip r:embed="rId3">
            <a:alphaModFix/>
          </a:blip>
          <a:stretch>
            <a:fillRect/>
          </a:stretch>
        </p:blipFill>
        <p:spPr>
          <a:xfrm>
            <a:off x="6603575" y="2517275"/>
            <a:ext cx="4847675" cy="2837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9"/>
        <p:cNvGrpSpPr/>
        <p:nvPr/>
      </p:nvGrpSpPr>
      <p:grpSpPr>
        <a:xfrm>
          <a:off x="0" y="0"/>
          <a:ext cx="0" cy="0"/>
          <a:chOff x="0" y="0"/>
          <a:chExt cx="0" cy="0"/>
        </a:xfrm>
      </p:grpSpPr>
      <p:sp>
        <p:nvSpPr>
          <p:cNvPr id="150" name="Google Shape;150;p19"/>
          <p:cNvSpPr txBox="1">
            <a:spLocks noGrp="1"/>
          </p:cNvSpPr>
          <p:nvPr>
            <p:ph type="title"/>
          </p:nvPr>
        </p:nvSpPr>
        <p:spPr>
          <a:xfrm>
            <a:off x="867325" y="1339575"/>
            <a:ext cx="5685000" cy="43389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SzPts val="1800"/>
              <a:buNone/>
            </a:pPr>
            <a:r>
              <a:rPr lang="es-EC" sz="9600" b="1">
                <a:latin typeface="Amatic SC"/>
                <a:ea typeface="Amatic SC"/>
                <a:cs typeface="Amatic SC"/>
                <a:sym typeface="Amatic SC"/>
              </a:rPr>
              <a:t>ejemplos</a:t>
            </a:r>
            <a:endParaRPr sz="9600" b="1">
              <a:latin typeface="Amatic SC"/>
              <a:ea typeface="Amatic SC"/>
              <a:cs typeface="Amatic SC"/>
              <a:sym typeface="Amatic SC"/>
            </a:endParaRPr>
          </a:p>
        </p:txBody>
      </p:sp>
      <p:pic>
        <p:nvPicPr>
          <p:cNvPr id="151" name="Google Shape;151;p19"/>
          <p:cNvPicPr preferRelativeResize="0"/>
          <p:nvPr/>
        </p:nvPicPr>
        <p:blipFill rotWithShape="1">
          <a:blip r:embed="rId4">
            <a:alphaModFix/>
          </a:blip>
          <a:srcRect/>
          <a:stretch/>
        </p:blipFill>
        <p:spPr>
          <a:xfrm>
            <a:off x="6232000" y="1339575"/>
            <a:ext cx="5077075" cy="4573950"/>
          </a:xfrm>
          <a:prstGeom prst="rect">
            <a:avLst/>
          </a:prstGeom>
          <a:noFill/>
          <a:ln>
            <a:noFill/>
          </a:ln>
        </p:spPr>
      </p:pic>
      <p:pic>
        <p:nvPicPr>
          <p:cNvPr id="152" name="Google Shape;152;p19"/>
          <p:cNvPicPr preferRelativeResize="0"/>
          <p:nvPr/>
        </p:nvPicPr>
        <p:blipFill>
          <a:blip r:embed="rId5">
            <a:alphaModFix/>
          </a:blip>
          <a:stretch>
            <a:fillRect/>
          </a:stretch>
        </p:blipFill>
        <p:spPr>
          <a:xfrm>
            <a:off x="7453325" y="2234975"/>
            <a:ext cx="1404900" cy="1404900"/>
          </a:xfrm>
          <a:prstGeom prst="rect">
            <a:avLst/>
          </a:prstGeom>
          <a:noFill/>
          <a:ln>
            <a:noFill/>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pic>
        <p:nvPicPr>
          <p:cNvPr id="2" name="WhatsApp Video 2020-10-26 at 11.40.1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80850" y="154004"/>
            <a:ext cx="10240076" cy="6492856"/>
          </a:xfrm>
          <a:prstGeom prst="rect">
            <a:avLst/>
          </a:prstGeom>
          <a:ln>
            <a:noFill/>
          </a:ln>
          <a:effectLst>
            <a:outerShdw blurRad="127000" dist="190500" dir="8100000" algn="tr" rotWithShape="0">
              <a:srgbClr val="000000">
                <a:alpha val="40000"/>
              </a:srgbClr>
            </a:outerShdw>
          </a:effectLst>
          <a:scene3d>
            <a:camera prst="orthographicFront"/>
            <a:lightRig rig="flood" dir="t">
              <a:rot lat="0" lon="0" rev="8100000"/>
            </a:lightRig>
          </a:scene3d>
          <a:sp3d prstMaterial="plastic">
            <a:bevelT w="508000" h="50800" prst="cross"/>
            <a:contourClr>
              <a:srgbClr val="969696"/>
            </a:contourClr>
          </a:sp3d>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1"/>
          <p:cNvSpPr txBox="1">
            <a:spLocks noGrp="1"/>
          </p:cNvSpPr>
          <p:nvPr>
            <p:ph type="body" idx="1"/>
          </p:nvPr>
        </p:nvSpPr>
        <p:spPr>
          <a:xfrm>
            <a:off x="585414" y="1452563"/>
            <a:ext cx="10769700" cy="823800"/>
          </a:xfrm>
          <a:prstGeom prst="rect">
            <a:avLst/>
          </a:prstGeom>
        </p:spPr>
        <p:txBody>
          <a:bodyPr spcFirstLastPara="1" wrap="square" lIns="91425" tIns="45700" rIns="91425" bIns="45700" anchor="b" anchorCtr="0">
            <a:noAutofit/>
          </a:bodyPr>
          <a:lstStyle/>
          <a:p>
            <a:pPr marL="0" lvl="0" indent="0" algn="l" rtl="0">
              <a:spcBef>
                <a:spcPts val="1000"/>
              </a:spcBef>
              <a:spcAft>
                <a:spcPts val="0"/>
              </a:spcAft>
              <a:buNone/>
            </a:pPr>
            <a:r>
              <a:rPr lang="es-EC"/>
              <a:t>BIBLIOGRAFÍA</a:t>
            </a:r>
            <a:endParaRPr/>
          </a:p>
        </p:txBody>
      </p:sp>
      <p:sp>
        <p:nvSpPr>
          <p:cNvPr id="162" name="Google Shape;162;p21"/>
          <p:cNvSpPr txBox="1">
            <a:spLocks noGrp="1"/>
          </p:cNvSpPr>
          <p:nvPr>
            <p:ph type="body" idx="2"/>
          </p:nvPr>
        </p:nvSpPr>
        <p:spPr>
          <a:xfrm>
            <a:off x="636466" y="2667001"/>
            <a:ext cx="10740000" cy="2989200"/>
          </a:xfrm>
          <a:prstGeom prst="rect">
            <a:avLst/>
          </a:prstGeom>
        </p:spPr>
        <p:txBody>
          <a:bodyPr spcFirstLastPara="1" wrap="square" lIns="91425" tIns="45700" rIns="91425" bIns="45700" anchor="t" anchorCtr="0">
            <a:noAutofit/>
          </a:bodyPr>
          <a:lstStyle/>
          <a:p>
            <a:pPr marL="457200" lvl="0" indent="-304800" algn="l" rtl="0">
              <a:lnSpc>
                <a:spcPct val="115000"/>
              </a:lnSpc>
              <a:spcBef>
                <a:spcPts val="0"/>
              </a:spcBef>
              <a:spcAft>
                <a:spcPts val="0"/>
              </a:spcAft>
              <a:buClr>
                <a:srgbClr val="212529"/>
              </a:buClr>
              <a:buSzPts val="1200"/>
              <a:buFont typeface="Roboto"/>
              <a:buChar char="➔"/>
            </a:pPr>
            <a:r>
              <a:rPr lang="es-EC" sz="1200">
                <a:solidFill>
                  <a:srgbClr val="212529"/>
                </a:solidFill>
                <a:highlight>
                  <a:srgbClr val="FFFFFF"/>
                </a:highlight>
                <a:latin typeface="Roboto"/>
                <a:ea typeface="Roboto"/>
                <a:cs typeface="Roboto"/>
                <a:sym typeface="Roboto"/>
              </a:rPr>
              <a:t>Solidq . (2019 SolidQ Global, SA) . MapReduce . Obtenido el 26 de octubre de 2020 de https://blogs.solidq.com/es/business-analytics/que-es-mapreduce/#:~:text=MapReduce%20es%20un%20framework%20que,las%20cuales%20explicaremos % 20a% 20continuaci% C3% B3n.</a:t>
            </a:r>
            <a:endParaRPr sz="1200">
              <a:solidFill>
                <a:srgbClr val="212529"/>
              </a:solidFill>
              <a:highlight>
                <a:srgbClr val="FFFFFF"/>
              </a:highlight>
              <a:latin typeface="Roboto"/>
              <a:ea typeface="Roboto"/>
              <a:cs typeface="Roboto"/>
              <a:sym typeface="Roboto"/>
            </a:endParaRPr>
          </a:p>
          <a:p>
            <a:pPr marL="457200" lvl="0" indent="0" algn="l" rtl="0">
              <a:lnSpc>
                <a:spcPct val="115000"/>
              </a:lnSpc>
              <a:spcBef>
                <a:spcPts val="1200"/>
              </a:spcBef>
              <a:spcAft>
                <a:spcPts val="0"/>
              </a:spcAft>
              <a:buNone/>
            </a:pPr>
            <a:endParaRPr sz="1200">
              <a:solidFill>
                <a:srgbClr val="212529"/>
              </a:solidFill>
              <a:highlight>
                <a:srgbClr val="FFFFFF"/>
              </a:highlight>
              <a:latin typeface="Roboto"/>
              <a:ea typeface="Roboto"/>
              <a:cs typeface="Roboto"/>
              <a:sym typeface="Roboto"/>
            </a:endParaRPr>
          </a:p>
          <a:p>
            <a:pPr marL="457200" lvl="0" indent="-304800" algn="l" rtl="0">
              <a:lnSpc>
                <a:spcPct val="115000"/>
              </a:lnSpc>
              <a:spcBef>
                <a:spcPts val="1200"/>
              </a:spcBef>
              <a:spcAft>
                <a:spcPts val="0"/>
              </a:spcAft>
              <a:buClr>
                <a:srgbClr val="212529"/>
              </a:buClr>
              <a:buSzPts val="1200"/>
              <a:buFont typeface="Roboto"/>
              <a:buChar char="➔"/>
            </a:pPr>
            <a:r>
              <a:rPr lang="es-EC" sz="1200">
                <a:solidFill>
                  <a:srgbClr val="212529"/>
                </a:solidFill>
                <a:highlight>
                  <a:srgbClr val="FFFFFF"/>
                </a:highlight>
                <a:latin typeface="Roboto"/>
                <a:ea typeface="Roboto"/>
                <a:cs typeface="Roboto"/>
                <a:sym typeface="Roboto"/>
              </a:rPr>
              <a:t>https://www.youtube.com/watch?v=cW8racyXuvY</a:t>
            </a:r>
            <a:endParaRPr sz="1200">
              <a:solidFill>
                <a:srgbClr val="212529"/>
              </a:solidFill>
              <a:highlight>
                <a:srgbClr val="FFFFFF"/>
              </a:highlight>
              <a:latin typeface="Roboto"/>
              <a:ea typeface="Roboto"/>
              <a:cs typeface="Roboto"/>
              <a:sym typeface="Roboto"/>
            </a:endParaRPr>
          </a:p>
          <a:p>
            <a:pPr marL="0" lvl="0" indent="0" algn="l" rtl="0">
              <a:lnSpc>
                <a:spcPct val="115000"/>
              </a:lnSpc>
              <a:spcBef>
                <a:spcPts val="1200"/>
              </a:spcBef>
              <a:spcAft>
                <a:spcPts val="0"/>
              </a:spcAft>
              <a:buClr>
                <a:schemeClr val="dk1"/>
              </a:buClr>
              <a:buSzPts val="1100"/>
              <a:buFont typeface="Arial"/>
              <a:buNone/>
            </a:pPr>
            <a:endParaRPr sz="1200">
              <a:solidFill>
                <a:srgbClr val="FFFFFF"/>
              </a:solidFill>
              <a:highlight>
                <a:srgbClr val="0B57A8"/>
              </a:highlight>
              <a:latin typeface="Roboto"/>
              <a:ea typeface="Roboto"/>
              <a:cs typeface="Roboto"/>
              <a:sym typeface="Roboto"/>
            </a:endParaRPr>
          </a:p>
          <a:p>
            <a:pPr marL="0" lvl="0" indent="0" algn="l" rtl="0">
              <a:spcBef>
                <a:spcPts val="1000"/>
              </a:spcBef>
              <a:spcAft>
                <a:spcPts val="0"/>
              </a:spcAft>
              <a:buNone/>
            </a:pPr>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PLANTILLA UTE DISEÑO">
  <a:themeElements>
    <a:clrScheme name="Verde azulado">
      <a:dk1>
        <a:srgbClr val="000000"/>
      </a:dk1>
      <a:lt1>
        <a:srgbClr val="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701</Words>
  <Application>Microsoft Office PowerPoint</Application>
  <PresentationFormat>Panorámica</PresentationFormat>
  <Paragraphs>48</Paragraphs>
  <Slides>10</Slides>
  <Notes>10</Notes>
  <HiddenSlides>0</HiddenSlides>
  <MMClips>1</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10</vt:i4>
      </vt:variant>
    </vt:vector>
  </HeadingPairs>
  <TitlesOfParts>
    <vt:vector size="15" baseType="lpstr">
      <vt:lpstr>Roboto</vt:lpstr>
      <vt:lpstr>Arial</vt:lpstr>
      <vt:lpstr>Amatic SC</vt:lpstr>
      <vt:lpstr>Calibri</vt:lpstr>
      <vt:lpstr>PLANTILLA UTE DISEÑO</vt:lpstr>
      <vt:lpstr> UNIVERSIDAD UTE   APLICACIONES DISTRIBUIDAS</vt:lpstr>
      <vt:lpstr>MapReduce</vt:lpstr>
      <vt:lpstr>Presentación de PowerPoint</vt:lpstr>
      <vt:lpstr>Presentación de PowerPoint</vt:lpstr>
      <vt:lpstr>Presentación de PowerPoint</vt:lpstr>
      <vt:lpstr>Presentación de PowerPoint</vt:lpstr>
      <vt:lpstr>ejemplos</vt:lpstr>
      <vt:lpstr>Presentación de PowerPoint</vt:lpstr>
      <vt:lpstr>Presentación de PowerPoint</vt:lpstr>
      <vt:lpstr>Presentación de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UNIVERSIDAD UTE   APLICACIONES DISTRIBUIDAS</dc:title>
  <cp:lastModifiedBy>Andrea</cp:lastModifiedBy>
  <cp:revision>1</cp:revision>
  <dcterms:modified xsi:type="dcterms:W3CDTF">2020-10-26T17:53:19Z</dcterms:modified>
</cp:coreProperties>
</file>